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323" r:id="rId2"/>
    <p:sldId id="291" r:id="rId3"/>
    <p:sldId id="302" r:id="rId4"/>
    <p:sldId id="303" r:id="rId5"/>
    <p:sldId id="304" r:id="rId6"/>
    <p:sldId id="305" r:id="rId7"/>
    <p:sldId id="311" r:id="rId8"/>
    <p:sldId id="312" r:id="rId9"/>
    <p:sldId id="313" r:id="rId10"/>
    <p:sldId id="314" r:id="rId11"/>
    <p:sldId id="315" r:id="rId12"/>
    <p:sldId id="316" r:id="rId13"/>
    <p:sldId id="317" r:id="rId14"/>
    <p:sldId id="318" r:id="rId15"/>
    <p:sldId id="319" r:id="rId16"/>
    <p:sldId id="342" r:id="rId17"/>
    <p:sldId id="34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7C7001-D6B1-422C-A366-492583AD1854}" type="slidenum">
              <a:rPr lang="en-GB" smtClean="0"/>
              <a:t>4</a:t>
            </a:fld>
            <a:endParaRPr lang="en-GB"/>
          </a:p>
        </p:txBody>
      </p:sp>
    </p:spTree>
    <p:extLst>
      <p:ext uri="{BB962C8B-B14F-4D97-AF65-F5344CB8AC3E}">
        <p14:creationId xmlns:p14="http://schemas.microsoft.com/office/powerpoint/2010/main" val="46647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7C7001-D6B1-422C-A366-492583AD1854}" type="slidenum">
              <a:rPr lang="en-GB" smtClean="0"/>
              <a:t>6</a:t>
            </a:fld>
            <a:endParaRPr lang="en-GB"/>
          </a:p>
        </p:txBody>
      </p:sp>
    </p:spTree>
    <p:extLst>
      <p:ext uri="{BB962C8B-B14F-4D97-AF65-F5344CB8AC3E}">
        <p14:creationId xmlns:p14="http://schemas.microsoft.com/office/powerpoint/2010/main" val="1360606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a16="http://schemas.microsoft.com/office/drawing/2014/main" xmlns=""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a16="http://schemas.microsoft.com/office/drawing/2014/main" xmlns=""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a16="http://schemas.microsoft.com/office/drawing/2014/main" xmlns=""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a16="http://schemas.microsoft.com/office/drawing/2014/main" xmlns=""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349" y="230355"/>
            <a:ext cx="8911687" cy="735768"/>
          </a:xfrm>
        </p:spPr>
        <p:txBody>
          <a:bodyPr>
            <a:normAutofit/>
          </a:bodyPr>
          <a:lstStyle/>
          <a:p>
            <a:pPr algn="r"/>
            <a:r>
              <a:rPr lang="ar-EG"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a:t>
            </a:r>
            <a:r>
              <a:rPr lang="ar-EG" b="1" dirty="0">
                <a:solidFill>
                  <a:srgbClr val="FF0000"/>
                </a:solidFill>
                <a:latin typeface="Arial" panose="020B0604020202020204" pitchFamily="34" charset="0"/>
                <a:ea typeface="Times New Roman" panose="02020603050405020304" pitchFamily="18" charset="0"/>
                <a:cs typeface="Arial" panose="020B0604020202020204" pitchFamily="34" charset="0"/>
              </a:rPr>
              <a:t>ترتيب أخبار النشرة</a:t>
            </a:r>
            <a:endParaRPr lang="en-GB"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1524000" y="984741"/>
            <a:ext cx="9980612" cy="5052644"/>
          </a:xfrm>
        </p:spPr>
        <p:txBody>
          <a:bodyPr>
            <a:noAutofit/>
          </a:bodyPr>
          <a:lstStyle/>
          <a:p>
            <a:pPr marL="0" indent="0" algn="just">
              <a:lnSpc>
                <a:spcPct val="120000"/>
              </a:lnSpc>
              <a:buNone/>
            </a:pPr>
            <a:r>
              <a:rPr lang="ar-SA" sz="24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وسط </a:t>
            </a:r>
            <a:r>
              <a:rPr lang="ar-SA" sz="2400" b="1" dirty="0">
                <a:solidFill>
                  <a:srgbClr val="C00000"/>
                </a:solidFill>
                <a:latin typeface="Arial" panose="020B0604020202020204" pitchFamily="34" charset="0"/>
                <a:ea typeface="Times New Roman" panose="02020603050405020304" pitchFamily="18" charset="0"/>
                <a:cs typeface="Arial" panose="020B0604020202020204" pitchFamily="34" charset="0"/>
              </a:rPr>
              <a:t>النشرة :</a:t>
            </a:r>
            <a:endParaRPr lang="en-US" sz="24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20000"/>
              </a:lnSpc>
            </a:pPr>
            <a:r>
              <a:rPr lang="ar-SA" sz="2400" b="1" dirty="0">
                <a:latin typeface="Arial" panose="020B0604020202020204" pitchFamily="34" charset="0"/>
                <a:ea typeface="Times New Roman" panose="02020603050405020304" pitchFamily="18" charset="0"/>
                <a:cs typeface="Arial" panose="020B0604020202020204" pitchFamily="34" charset="0"/>
              </a:rPr>
              <a:t>   يجب ألا يخلو وسط النشرة من الأخبار الهامة، حيث يجب استخدام اسلوب تكرار الذروة للنشرة من البداية حتى النهاية، بمعنى توزيع الأخبار الهامة بين فقرات النشرة المختلفة فتصبح الأخبار فى ترتيب معين باسلوب تكرار الذروة : خبر أكثر أهمية ثم يليه خبر أقل أهمية، وذلك لضمان متابعة المشاهد للنشرة. وهناك مجموعة من العناصر لابد من مراعاتها فى ترتيب اخبار النشرة وهى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20000"/>
              </a:lnSpc>
              <a:spcBef>
                <a:spcPts val="0"/>
              </a:spcBef>
              <a:buClrTx/>
              <a:buFont typeface="Wingdings" panose="05000000000000000000" pitchFamily="2" charset="2"/>
              <a:buChar char="ü"/>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ابد أن يراعى ترابط الأخبار مع بعضها البعض، فالخبر الخاص برد فعل حدث معين لابد أن يتلو الخبر الخاص بهذا الحدث بصرف النظر عن البعد المكانى بين مكان الحدث ومكان رد الفعل وقد يكون الترابط فى التشابه بين موضوعات الأخبار أو التناقض الذى تحمله .</a:t>
            </a: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20000"/>
              </a:lnSpc>
              <a:spcBef>
                <a:spcPts val="0"/>
              </a:spcBef>
              <a:buClrTx/>
              <a:buFont typeface="Wingdings" panose="05000000000000000000" pitchFamily="2" charset="2"/>
              <a:buChar char="ü"/>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 لابد أن يكون هناك أيضا فترة راحة بين الأخبار الجادة حيث يجب أن يتخللها الأخبار الانسانية الهامة فلا تتزاحم الأخبار الجادة وراء بعضها فهذه النوعية من الأخبار تتطلب تركيزا من المشاهد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endParaRPr lang="en-GB" sz="2400" b="1" dirty="0"/>
          </a:p>
        </p:txBody>
      </p:sp>
    </p:spTree>
    <p:extLst>
      <p:ext uri="{BB962C8B-B14F-4D97-AF65-F5344CB8AC3E}">
        <p14:creationId xmlns:p14="http://schemas.microsoft.com/office/powerpoint/2010/main" val="327766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2" name="Rectangle 1">
            <a:extLst>
              <a:ext uri="{FF2B5EF4-FFF2-40B4-BE49-F238E27FC236}">
                <a16:creationId xmlns="" xmlns:a16="http://schemas.microsoft.com/office/drawing/2014/main" id="{0EADBC6C-1066-4E0D-9BDE-6414C0131484}"/>
              </a:ext>
            </a:extLst>
          </p:cNvPr>
          <p:cNvSpPr/>
          <p:nvPr/>
        </p:nvSpPr>
        <p:spPr>
          <a:xfrm>
            <a:off x="1398493" y="1066299"/>
            <a:ext cx="10529047" cy="4745915"/>
          </a:xfrm>
          <a:prstGeom prst="rect">
            <a:avLst/>
          </a:prstGeom>
        </p:spPr>
        <p:txBody>
          <a:bodyPr wrap="square">
            <a:spAutoFit/>
          </a:bodyPr>
          <a:lstStyle/>
          <a:p>
            <a:pPr marL="285750" indent="-285750" algn="just" rtl="1">
              <a:lnSpc>
                <a:spcPct val="120000"/>
              </a:lnSpc>
              <a:spcAft>
                <a:spcPts val="0"/>
              </a:spcAft>
              <a:buFont typeface="Wingdings" panose="05000000000000000000" pitchFamily="2" charset="2"/>
              <a:buChar char="ü"/>
            </a:pPr>
            <a:r>
              <a:rPr lang="ar-SA" sz="2800" dirty="0">
                <a:latin typeface="Arial" panose="020B0604020202020204" pitchFamily="34" charset="0"/>
                <a:ea typeface="Times New Roman" panose="02020603050405020304" pitchFamily="18" charset="0"/>
                <a:cs typeface="Arial" panose="020B0604020202020204" pitchFamily="34" charset="0"/>
              </a:rPr>
              <a:t> </a:t>
            </a:r>
            <a:r>
              <a:rPr lang="ar-SA" sz="2800" b="1" dirty="0">
                <a:latin typeface="Arial" panose="020B0604020202020204" pitchFamily="34" charset="0"/>
                <a:ea typeface="Times New Roman" panose="02020603050405020304" pitchFamily="18" charset="0"/>
                <a:cs typeface="Arial" panose="020B0604020202020204" pitchFamily="34" charset="0"/>
              </a:rPr>
              <a:t>ضرورة ايجاد توازن فى ترتيب النشرة من حيث توزيع الأخبار المقروءة غير المصورة تلك التى تصاحبها أفلام أو فيديو فلا ينبغى أن يزدحم الجزء الأول من النشرة باخبار غير مصورة نظرا لاهميتها ثم تتكدس الأخبار المصورة فى الجزء الاخير من النشرة بل لابد من ترتيب الأخبار كذلك بالنظر إلى أهميتها التليفزيونية أى قيمها المرئية </a:t>
            </a:r>
            <a:r>
              <a:rPr lang="ar-SA" sz="2800" b="1" dirty="0" smtClean="0">
                <a:latin typeface="Arial" panose="020B0604020202020204" pitchFamily="34" charset="0"/>
                <a:ea typeface="Times New Roman" panose="02020603050405020304" pitchFamily="18" charset="0"/>
                <a:cs typeface="Arial" panose="020B0604020202020204" pitchFamily="34" charset="0"/>
              </a:rPr>
              <a:t>.</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r>
              <a:rPr lang="ar-EG"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ar-SA"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نهاية </a:t>
            </a:r>
            <a:r>
              <a:rPr lang="ar-SA" sz="2800" b="1" dirty="0">
                <a:solidFill>
                  <a:srgbClr val="C00000"/>
                </a:solidFill>
                <a:latin typeface="Arial" panose="020B0604020202020204" pitchFamily="34" charset="0"/>
                <a:ea typeface="Times New Roman" panose="02020603050405020304" pitchFamily="18" charset="0"/>
                <a:cs typeface="Arial" panose="020B0604020202020204" pitchFamily="34" charset="0"/>
              </a:rPr>
              <a:t>النشرة :</a:t>
            </a:r>
            <a:endParaRPr lang="en-US" sz="28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r>
              <a:rPr lang="ar-SA" sz="2800" b="1" dirty="0">
                <a:latin typeface="Arial" panose="020B0604020202020204" pitchFamily="34" charset="0"/>
                <a:ea typeface="Times New Roman" panose="02020603050405020304" pitchFamily="18" charset="0"/>
                <a:cs typeface="Arial" panose="020B0604020202020204" pitchFamily="34" charset="0"/>
              </a:rPr>
              <a:t>لابد من الاحتفاء بخبر أو اكثر من الأخبار التى تتضمن أهمية خاصة مثل التى ترد فى مقدمة النشرة تماما لعرضها فى نهاية النشرة، لأن الخبر الأخير هو الذى يترك أثرا فى ذهن المتلقى، إلا أنه يشترط أن تكون مثل هذه الأخبار من النوع الهادئ البعيدة قدر الامكان عن اخبار الأحداث المروعة حيث لا ينبغى أن ينتهى العرض الإخبارى بمأساة أو بخبر محزن</a:t>
            </a:r>
            <a:r>
              <a:rPr lang="ar-SA" sz="2800" dirty="0">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Title 1"/>
          <p:cNvSpPr txBox="1">
            <a:spLocks/>
          </p:cNvSpPr>
          <p:nvPr/>
        </p:nvSpPr>
        <p:spPr>
          <a:xfrm>
            <a:off x="2592925" y="284143"/>
            <a:ext cx="8911687" cy="735768"/>
          </a:xfrm>
          <a:prstGeom prst="rect">
            <a:avLst/>
          </a:prstGeom>
        </p:spPr>
        <p:txBody>
          <a:bodyPr vert="horz" lIns="91440" tIns="45720" rIns="91440" bIns="45720" rtlCol="0" anchor="b">
            <a:norm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just">
              <a:lnSpc>
                <a:spcPct val="120000"/>
              </a:lnSpc>
            </a:pPr>
            <a:r>
              <a:rPr lang="ar-EG"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تابع :</a:t>
            </a:r>
            <a:r>
              <a:rPr lang="ar-SA"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وسط </a:t>
            </a:r>
            <a:r>
              <a:rPr lang="ar-SA" sz="2800" b="1" dirty="0">
                <a:solidFill>
                  <a:srgbClr val="C00000"/>
                </a:solidFill>
                <a:latin typeface="Arial" panose="020B0604020202020204" pitchFamily="34" charset="0"/>
                <a:ea typeface="Times New Roman" panose="02020603050405020304" pitchFamily="18" charset="0"/>
                <a:cs typeface="Arial" panose="020B0604020202020204" pitchFamily="34" charset="0"/>
              </a:rPr>
              <a:t>النشرة :</a:t>
            </a:r>
            <a:endParaRPr lang="en-US" sz="28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75788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188259" y="4511216"/>
            <a:ext cx="1593402" cy="1195051"/>
          </a:xfrm>
          <a:prstGeom prst="rect">
            <a:avLst/>
          </a:prstGeom>
        </p:spPr>
      </p:pic>
      <p:sp>
        <p:nvSpPr>
          <p:cNvPr id="2" name="Rectangle 1">
            <a:extLst>
              <a:ext uri="{FF2B5EF4-FFF2-40B4-BE49-F238E27FC236}">
                <a16:creationId xmlns="" xmlns:a16="http://schemas.microsoft.com/office/drawing/2014/main" id="{318CC044-BD1A-4525-A737-680282D5E55E}"/>
              </a:ext>
            </a:extLst>
          </p:cNvPr>
          <p:cNvSpPr/>
          <p:nvPr/>
        </p:nvSpPr>
        <p:spPr>
          <a:xfrm>
            <a:off x="1371600" y="329184"/>
            <a:ext cx="10820400" cy="6260175"/>
          </a:xfrm>
          <a:prstGeom prst="rect">
            <a:avLst/>
          </a:prstGeom>
        </p:spPr>
        <p:txBody>
          <a:bodyPr wrap="square">
            <a:spAutoFit/>
          </a:bodyPr>
          <a:lstStyle/>
          <a:p>
            <a:pPr algn="justLow" rtl="1">
              <a:lnSpc>
                <a:spcPct val="120000"/>
              </a:lnSpc>
              <a:spcAft>
                <a:spcPts val="0"/>
              </a:spcAft>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الإعداد النهائى للأخبار الإذاعية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ar-EG"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457200" indent="-457200" algn="r" rtl="1">
              <a:lnSpc>
                <a:spcPct val="120000"/>
              </a:lnSpc>
              <a:spcAft>
                <a:spcPts val="0"/>
              </a:spcAft>
              <a:buFont typeface="Wingdings" panose="05000000000000000000" pitchFamily="2" charset="2"/>
              <a:buChar char="Ø"/>
            </a:pPr>
            <a:r>
              <a:rPr lang="ar-EG" sz="2800" b="1" dirty="0" smtClean="0">
                <a:latin typeface="Arial" panose="020B0604020202020204" pitchFamily="34" charset="0"/>
                <a:ea typeface="Times New Roman" panose="02020603050405020304" pitchFamily="18" charset="0"/>
                <a:cs typeface="Arial" panose="020B0604020202020204" pitchFamily="34" charset="0"/>
              </a:rPr>
              <a:t>  </a:t>
            </a:r>
            <a:r>
              <a:rPr lang="ar-SA" sz="2800" b="1" dirty="0" smtClean="0">
                <a:latin typeface="Arial" panose="020B0604020202020204" pitchFamily="34" charset="0"/>
                <a:ea typeface="Times New Roman" panose="02020603050405020304" pitchFamily="18" charset="0"/>
                <a:cs typeface="Arial" panose="020B0604020202020204" pitchFamily="34" charset="0"/>
              </a:rPr>
              <a:t>وهذه </a:t>
            </a:r>
            <a:r>
              <a:rPr lang="ar-SA" sz="2800" b="1" dirty="0">
                <a:latin typeface="Arial" panose="020B0604020202020204" pitchFamily="34" charset="0"/>
                <a:ea typeface="Times New Roman" panose="02020603050405020304" pitchFamily="18" charset="0"/>
                <a:cs typeface="Arial" panose="020B0604020202020204" pitchFamily="34" charset="0"/>
              </a:rPr>
              <a:t>العملية تخضع هى الأخرى لبعض القواعد، وبالرغم من أن لكل محطة من المحطات اسلوبها الخاص فى اعداد النسخة وطباعتها فى "قالب" أو شكل معين، إلا أن الشكل المتبع فى معظم محطات التليفزيون، هو تقسيم الصفحة بحيث يخصص تلثى الصفحة على اليسار لكتابة التعليق الذى يقرؤه المذيع، ويخصص الثلث اليمين للتعليمات وسواء كانت النسخة للراديو أو للتليفزيون ينبغى أن ترقم صفحات النص</a:t>
            </a:r>
            <a:r>
              <a:rPr lang="ar-SA" sz="2800" b="1" dirty="0" smtClean="0">
                <a:latin typeface="Arial" panose="020B0604020202020204" pitchFamily="34" charset="0"/>
                <a:ea typeface="Times New Roman" panose="02020603050405020304" pitchFamily="18" charset="0"/>
                <a:cs typeface="Arial" panose="020B0604020202020204" pitchFamily="34" charset="0"/>
              </a:rPr>
              <a:t>.</a:t>
            </a:r>
            <a:endParaRPr lang="ar-EG" sz="2800" b="1" dirty="0" smtClean="0">
              <a:latin typeface="Arial" panose="020B0604020202020204" pitchFamily="34" charset="0"/>
              <a:ea typeface="Times New Roman" panose="02020603050405020304" pitchFamily="18" charset="0"/>
              <a:cs typeface="Arial" panose="020B0604020202020204" pitchFamily="34" charset="0"/>
            </a:endParaRPr>
          </a:p>
          <a:p>
            <a:pPr marL="457200" indent="-457200" algn="r" rtl="1">
              <a:lnSpc>
                <a:spcPct val="120000"/>
              </a:lnSpc>
              <a:spcAft>
                <a:spcPts val="0"/>
              </a:spcAft>
              <a:buFont typeface="Wingdings" panose="05000000000000000000" pitchFamily="2" charset="2"/>
              <a:buChar char="Ø"/>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lnSpc>
                <a:spcPct val="120000"/>
              </a:lnSpc>
              <a:spcAft>
                <a:spcPts val="0"/>
              </a:spcAft>
              <a:buFont typeface="Wingdings" panose="05000000000000000000" pitchFamily="2" charset="2"/>
              <a:buChar char="Ø"/>
            </a:pPr>
            <a:r>
              <a:rPr lang="ar-SA" sz="2800" b="1" dirty="0">
                <a:latin typeface="Arial" panose="020B0604020202020204" pitchFamily="34" charset="0"/>
                <a:ea typeface="Times New Roman" panose="02020603050405020304" pitchFamily="18" charset="0"/>
                <a:cs typeface="Arial" panose="020B0604020202020204" pitchFamily="34" charset="0"/>
              </a:rPr>
              <a:t>يجب كتابة كل خبر على صفحة منفصلة، وألا يدخل معه خبر آخر</a:t>
            </a:r>
            <a:r>
              <a:rPr lang="ar-SA" sz="2800" b="1" dirty="0" smtClean="0">
                <a:latin typeface="Arial" panose="020B0604020202020204" pitchFamily="34" charset="0"/>
                <a:ea typeface="Times New Roman" panose="02020603050405020304" pitchFamily="18" charset="0"/>
                <a:cs typeface="Arial" panose="020B0604020202020204" pitchFamily="34" charset="0"/>
              </a:rPr>
              <a:t>.</a:t>
            </a:r>
            <a:endParaRPr lang="ar-EG" sz="2800" b="1"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lnSpc>
                <a:spcPct val="120000"/>
              </a:lnSpc>
              <a:spcAft>
                <a:spcPts val="0"/>
              </a:spcAft>
              <a:buFont typeface="Wingdings" panose="05000000000000000000" pitchFamily="2" charset="2"/>
              <a:buChar char="Ø"/>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lnSpc>
                <a:spcPct val="120000"/>
              </a:lnSpc>
              <a:spcAft>
                <a:spcPts val="0"/>
              </a:spcAft>
              <a:buFont typeface="Wingdings" panose="05000000000000000000" pitchFamily="2" charset="2"/>
              <a:buChar char="Ø"/>
            </a:pPr>
            <a:r>
              <a:rPr lang="ar-SA" sz="2800" b="1" dirty="0">
                <a:latin typeface="Arial" panose="020B0604020202020204" pitchFamily="34" charset="0"/>
                <a:ea typeface="Times New Roman" panose="02020603050405020304" pitchFamily="18" charset="0"/>
                <a:cs typeface="Arial" panose="020B0604020202020204" pitchFamily="34" charset="0"/>
              </a:rPr>
              <a:t>ينبغي أن ينتهى السطر وتنتهى الصفحة بجملة كاملة، ولا ينبغى أن تقسم الجملة </a:t>
            </a:r>
            <a:r>
              <a:rPr lang="ar-SA" sz="2800" b="1" dirty="0" smtClean="0">
                <a:latin typeface="Arial" panose="020B0604020202020204" pitchFamily="34" charset="0"/>
                <a:ea typeface="Times New Roman" panose="02020603050405020304" pitchFamily="18" charset="0"/>
                <a:cs typeface="Arial" panose="020B0604020202020204" pitchFamily="34" charset="0"/>
              </a:rPr>
              <a:t>بين </a:t>
            </a:r>
            <a:r>
              <a:rPr lang="ar-SA" sz="2800" b="1" dirty="0">
                <a:latin typeface="Arial" panose="020B0604020202020204" pitchFamily="34" charset="0"/>
                <a:ea typeface="Times New Roman" panose="02020603050405020304" pitchFamily="18" charset="0"/>
                <a:cs typeface="Arial" panose="020B0604020202020204" pitchFamily="34" charset="0"/>
              </a:rPr>
              <a:t>سطرين أو بين صفحتين، فياتى أداء المذيع مفككا وتاتى المعانى غير مترابطة ولذا يقول الممارسون (لا تجعل المذيع معلقا بين الجملة أو وسط الفكرة).</a:t>
            </a:r>
          </a:p>
          <a:p>
            <a:pPr algn="just" rtl="1">
              <a:lnSpc>
                <a:spcPct val="120000"/>
              </a:lnSpc>
              <a:spcAft>
                <a:spcPts val="0"/>
              </a:spcAft>
            </a:pPr>
            <a:endParaRPr lang="en-US" sz="26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06253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231" y="1148860"/>
            <a:ext cx="10625381" cy="5251939"/>
          </a:xfrm>
        </p:spPr>
        <p:txBody>
          <a:bodyPr>
            <a:noAutofit/>
          </a:bodyPr>
          <a:lstStyle/>
          <a:p>
            <a:pPr marL="285750" indent="-285750" algn="justLow">
              <a:lnSpc>
                <a:spcPct val="120000"/>
              </a:lnSpc>
              <a:buFont typeface="Wingdings" panose="05000000000000000000" pitchFamily="2" charset="2"/>
              <a:buChar char="Ø"/>
            </a:pPr>
            <a:r>
              <a:rPr lang="ar-SA" sz="2800" b="1" dirty="0">
                <a:latin typeface="Arial" panose="020B0604020202020204" pitchFamily="34" charset="0"/>
                <a:ea typeface="Times New Roman" panose="02020603050405020304" pitchFamily="18" charset="0"/>
                <a:cs typeface="Arial" panose="020B0604020202020204" pitchFamily="34" charset="0"/>
              </a:rPr>
              <a:t> يكتب الخبر فى صورة فقرات كل منها تتنأول جزئية معينة بواقع اربع فقرات فى الصفحة الواحدة ذات الحجم العادى على أن تبدا كل فقرة بسطر جديد ويترأوح عدد سطور الفقرة خمسة اسطر وإذا كان الخبر مكتوبا على أكثر من صفحة تبدا كل صفحة بفقرة جديدة على أن توضع علامة مميزة فى نهاية الصفحة السابقة للاشارة إلى أن الخبر مازال مستمر وفى نهاية كل خبر توضع علامة مميزة </a:t>
            </a:r>
            <a:r>
              <a:rPr lang="ar-SA" sz="2800" b="1" dirty="0" smtClean="0">
                <a:latin typeface="Arial" panose="020B0604020202020204" pitchFamily="34" charset="0"/>
                <a:ea typeface="Times New Roman" panose="02020603050405020304" pitchFamily="18" charset="0"/>
                <a:cs typeface="Arial" panose="020B0604020202020204" pitchFamily="34" charset="0"/>
              </a:rPr>
              <a:t>.</a:t>
            </a:r>
            <a:endParaRPr lang="ar-EG" sz="2800" b="1"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Low">
              <a:lnSpc>
                <a:spcPct val="120000"/>
              </a:lnSpc>
              <a:buFont typeface="Wingdings" panose="05000000000000000000" pitchFamily="2" charset="2"/>
              <a:buChar char="Ø"/>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Low">
              <a:lnSpc>
                <a:spcPct val="120000"/>
              </a:lnSpc>
              <a:buFont typeface="Wingdings" panose="05000000000000000000" pitchFamily="2" charset="2"/>
              <a:buChar char="Ø"/>
            </a:pPr>
            <a:r>
              <a:rPr lang="ar-SA" sz="2800" b="1" dirty="0">
                <a:latin typeface="Arial" panose="020B0604020202020204" pitchFamily="34" charset="0"/>
                <a:ea typeface="Times New Roman" panose="02020603050405020304" pitchFamily="18" charset="0"/>
                <a:cs typeface="Arial" panose="020B0604020202020204" pitchFamily="34" charset="0"/>
              </a:rPr>
              <a:t>يجب أن يكون للخبر اسم يعرف به وهذا الاسم يؤخذ عادة من المضمون الذى يدور حوله الخبر، ويكتب الاسم عادة على اليمين من اعلى الصفحة وفى حالة وجود الخبر على اكثر من صفحة يكتب الاسم على كل منها .</a:t>
            </a:r>
          </a:p>
          <a:p>
            <a:pPr algn="justLow">
              <a:lnSpc>
                <a:spcPct val="120000"/>
              </a:lnSpc>
            </a:pPr>
            <a:endParaRPr lang="en-US" sz="26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Low">
              <a:lnSpc>
                <a:spcPct val="120000"/>
              </a:lnSpc>
              <a:buFont typeface="Wingdings" panose="05000000000000000000" pitchFamily="2" charset="2"/>
              <a:buChar char="Ø"/>
            </a:pPr>
            <a:endParaRPr lang="ar-SA" sz="2600" b="1" dirty="0">
              <a:latin typeface="Arial" panose="020B0604020202020204" pitchFamily="34" charset="0"/>
              <a:ea typeface="Times New Roman" panose="02020603050405020304" pitchFamily="18" charset="0"/>
              <a:cs typeface="Arial" panose="020B0604020202020204" pitchFamily="34" charset="0"/>
            </a:endParaRPr>
          </a:p>
          <a:p>
            <a:endParaRPr lang="en-GB" sz="2600" b="1" dirty="0"/>
          </a:p>
        </p:txBody>
      </p:sp>
      <p:sp>
        <p:nvSpPr>
          <p:cNvPr id="4" name="Title 1"/>
          <p:cNvSpPr txBox="1">
            <a:spLocks/>
          </p:cNvSpPr>
          <p:nvPr/>
        </p:nvSpPr>
        <p:spPr>
          <a:xfrm>
            <a:off x="2592925" y="284143"/>
            <a:ext cx="8911687" cy="735768"/>
          </a:xfrm>
          <a:prstGeom prst="rect">
            <a:avLst/>
          </a:prstGeom>
        </p:spPr>
        <p:txBody>
          <a:bodyPr vert="horz" lIns="91440" tIns="45720" rIns="91440" bIns="45720" rtlCol="0" anchor="b">
            <a:norm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just">
              <a:lnSpc>
                <a:spcPct val="120000"/>
              </a:lnSpc>
            </a:pPr>
            <a:r>
              <a:rPr lang="ar-EG"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تابع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الإعداد النهائى للأخبار الإذاعية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ar-EG"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243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2" name="Rectangle 1">
            <a:extLst>
              <a:ext uri="{FF2B5EF4-FFF2-40B4-BE49-F238E27FC236}">
                <a16:creationId xmlns="" xmlns:a16="http://schemas.microsoft.com/office/drawing/2014/main" id="{318CC044-BD1A-4525-A737-680282D5E55E}"/>
              </a:ext>
            </a:extLst>
          </p:cNvPr>
          <p:cNvSpPr/>
          <p:nvPr/>
        </p:nvSpPr>
        <p:spPr>
          <a:xfrm>
            <a:off x="1593402" y="1138254"/>
            <a:ext cx="9911210" cy="5698996"/>
          </a:xfrm>
          <a:prstGeom prst="rect">
            <a:avLst/>
          </a:prstGeom>
        </p:spPr>
        <p:txBody>
          <a:bodyPr wrap="square">
            <a:spAutoFit/>
          </a:bodyPr>
          <a:lstStyle/>
          <a:p>
            <a:pPr marL="285750" indent="-285750" algn="just" rtl="1">
              <a:lnSpc>
                <a:spcPct val="120000"/>
              </a:lnSpc>
              <a:spcAft>
                <a:spcPts val="0"/>
              </a:spcAft>
              <a:buFont typeface="Wingdings" panose="05000000000000000000" pitchFamily="2" charset="2"/>
              <a:buChar char="Ø"/>
            </a:pPr>
            <a:r>
              <a:rPr lang="ar-SA" sz="2800" b="1" dirty="0" smtClean="0">
                <a:latin typeface="Arial" panose="020B0604020202020204" pitchFamily="34" charset="0"/>
                <a:ea typeface="Times New Roman" panose="02020603050405020304" pitchFamily="18" charset="0"/>
                <a:cs typeface="Arial" panose="020B0604020202020204" pitchFamily="34" charset="0"/>
              </a:rPr>
              <a:t>يجب </a:t>
            </a:r>
            <a:r>
              <a:rPr lang="ar-SA" sz="2800" b="1" dirty="0">
                <a:latin typeface="Arial" panose="020B0604020202020204" pitchFamily="34" charset="0"/>
                <a:ea typeface="Times New Roman" panose="02020603050405020304" pitchFamily="18" charset="0"/>
                <a:cs typeface="Arial" panose="020B0604020202020204" pitchFamily="34" charset="0"/>
              </a:rPr>
              <a:t>كتابة البيانات الأساسية الخاصة بالخدمة الإذاعية على الغلاف الخارجى للنشرة أو الموجز، وهي: الشبكة الإذاعية، إدارة الأخبار، رقم النشرة وتاريخ اليوم ووقت التقديم والمسئول عن النشرة والمحرر والمذيع . </a:t>
            </a:r>
          </a:p>
          <a:p>
            <a:pPr algn="just" rtl="1">
              <a:lnSpc>
                <a:spcPct val="120000"/>
              </a:lnSpc>
              <a:spcAft>
                <a:spcPts val="0"/>
              </a:spcAft>
            </a:pP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Ø"/>
            </a:pPr>
            <a:r>
              <a:rPr lang="ar-SA" sz="2800" b="1" dirty="0">
                <a:latin typeface="Arial" panose="020B0604020202020204" pitchFamily="34" charset="0"/>
                <a:ea typeface="Times New Roman" panose="02020603050405020304" pitchFamily="18" charset="0"/>
                <a:cs typeface="Arial" panose="020B0604020202020204" pitchFamily="34" charset="0"/>
              </a:rPr>
              <a:t>وكذلك ينصح الممارسون بتجنب استخدام الحروف التى تشير إلى أسماء وكالات أو هيئات الا إذا كانت شائعة ومعروفة ومتداولة بين الجمهور المتلقى، ومثل هذه الحروف أو التركيبات اللغوية شائعة الاستعمال فى الغرب بصورة واضحة، حيث يكتفون فى نشراتهم بذكر الرموز الدالة على هيئات أو أسماء، فيكتبون حروف </a:t>
            </a:r>
            <a:r>
              <a:rPr lang="en-US" sz="2800" b="1" dirty="0">
                <a:latin typeface="Arial" panose="020B0604020202020204" pitchFamily="34" charset="0"/>
                <a:ea typeface="Times New Roman" panose="02020603050405020304" pitchFamily="18" charset="0"/>
                <a:cs typeface="Arial" panose="020B0604020202020204" pitchFamily="34" charset="0"/>
              </a:rPr>
              <a:t>“P L O”</a:t>
            </a:r>
            <a:r>
              <a:rPr lang="ar-SA" sz="2800" b="1" dirty="0">
                <a:latin typeface="Arial" panose="020B0604020202020204" pitchFamily="34" charset="0"/>
                <a:ea typeface="Times New Roman" panose="02020603050405020304" pitchFamily="18" charset="0"/>
                <a:cs typeface="Arial" panose="020B0604020202020204" pitchFamily="34" charset="0"/>
              </a:rPr>
              <a:t> للإشارة إلى منظمة التحرير الفلسطينية، و </a:t>
            </a:r>
            <a:r>
              <a:rPr lang="en-US" sz="2800" b="1" dirty="0">
                <a:latin typeface="Arial" panose="020B0604020202020204" pitchFamily="34" charset="0"/>
                <a:ea typeface="Times New Roman" panose="02020603050405020304" pitchFamily="18" charset="0"/>
                <a:cs typeface="Arial" panose="020B0604020202020204" pitchFamily="34" charset="0"/>
              </a:rPr>
              <a:t>“U . S .A"</a:t>
            </a:r>
            <a:r>
              <a:rPr lang="ar-SA" sz="2800" b="1" dirty="0">
                <a:latin typeface="Arial" panose="020B0604020202020204" pitchFamily="34" charset="0"/>
                <a:ea typeface="Times New Roman" panose="02020603050405020304" pitchFamily="18" charset="0"/>
                <a:cs typeface="Arial" panose="020B0604020202020204" pitchFamily="34" charset="0"/>
              </a:rPr>
              <a:t> للاشارة إلى الولايات المتحدة الامريكية </a:t>
            </a:r>
            <a:r>
              <a:rPr lang="en-US" sz="2800" b="1" dirty="0">
                <a:latin typeface="Arial" panose="020B0604020202020204" pitchFamily="34" charset="0"/>
                <a:ea typeface="Times New Roman" panose="02020603050405020304" pitchFamily="18" charset="0"/>
                <a:cs typeface="Arial" panose="020B0604020202020204" pitchFamily="34" charset="0"/>
              </a:rPr>
              <a:t>…</a:t>
            </a:r>
            <a:r>
              <a:rPr lang="ar-SA" sz="2800" b="1" dirty="0">
                <a:latin typeface="Arial" panose="020B0604020202020204" pitchFamily="34" charset="0"/>
                <a:ea typeface="Times New Roman" panose="02020603050405020304" pitchFamily="18" charset="0"/>
                <a:cs typeface="Arial" panose="020B0604020202020204" pitchFamily="34" charset="0"/>
              </a:rPr>
              <a:t>.الخ .</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endParaRPr lang="en-US" sz="2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Title 1"/>
          <p:cNvSpPr txBox="1">
            <a:spLocks/>
          </p:cNvSpPr>
          <p:nvPr/>
        </p:nvSpPr>
        <p:spPr>
          <a:xfrm>
            <a:off x="2592925" y="284143"/>
            <a:ext cx="8911687" cy="735768"/>
          </a:xfrm>
          <a:prstGeom prst="rect">
            <a:avLst/>
          </a:prstGeom>
        </p:spPr>
        <p:txBody>
          <a:bodyPr vert="horz" lIns="91440" tIns="45720" rIns="91440" bIns="45720" rtlCol="0" anchor="b">
            <a:norm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just">
              <a:lnSpc>
                <a:spcPct val="120000"/>
              </a:lnSpc>
            </a:pPr>
            <a:r>
              <a:rPr lang="ar-EG"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تابع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الإعداد النهائى للأخبار الإذاعية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ar-EG"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92553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3" name="Rectangle 2">
            <a:extLst>
              <a:ext uri="{FF2B5EF4-FFF2-40B4-BE49-F238E27FC236}">
                <a16:creationId xmlns="" xmlns:a16="http://schemas.microsoft.com/office/drawing/2014/main" id="{916F6DD0-0D55-4E99-8DBB-E5F28DB25D60}"/>
              </a:ext>
            </a:extLst>
          </p:cNvPr>
          <p:cNvSpPr/>
          <p:nvPr/>
        </p:nvSpPr>
        <p:spPr>
          <a:xfrm>
            <a:off x="1782147" y="273521"/>
            <a:ext cx="10123713" cy="6219395"/>
          </a:xfrm>
          <a:prstGeom prst="rect">
            <a:avLst/>
          </a:prstGeom>
        </p:spPr>
        <p:txBody>
          <a:bodyPr wrap="square">
            <a:spAutoFit/>
          </a:bodyPr>
          <a:lstStyle/>
          <a:p>
            <a:pPr algn="just" rtl="1">
              <a:lnSpc>
                <a:spcPct val="120000"/>
              </a:lnSpc>
              <a:spcAft>
                <a:spcPts val="0"/>
              </a:spcAft>
            </a:pP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مقومات نجاح النشرة الإخبارية: </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rtl="1">
              <a:lnSpc>
                <a:spcPct val="110000"/>
              </a:lnSpc>
              <a:spcAft>
                <a:spcPts val="0"/>
              </a:spcAft>
              <a:buFont typeface="+mj-lt"/>
              <a:buAutoNum type="arabicPeriod"/>
            </a:pPr>
            <a:r>
              <a:rPr lang="ar-SA" sz="2400" b="1" dirty="0">
                <a:latin typeface="Arial" panose="020B0604020202020204" pitchFamily="34" charset="0"/>
                <a:ea typeface="Times New Roman" panose="02020603050405020304" pitchFamily="18" charset="0"/>
                <a:cs typeface="Arial" panose="020B0604020202020204" pitchFamily="34" charset="0"/>
              </a:rPr>
              <a:t>التنبيه باستمرار عن أهم القصص الإخبارية قبل موعد البث ، على أن تذاع التفاصيل الكاملة فى النشرة عن القصص الإخبارية الاجتماعية والإنسانية والرياضية والخفيفة والطريقة التى لها جماهيرها الكبيرة من المستمعين أو المشاهدين.</a:t>
            </a:r>
          </a:p>
          <a:p>
            <a:pPr marL="457200" indent="-457200" algn="just" rtl="1">
              <a:lnSpc>
                <a:spcPct val="120000"/>
              </a:lnSpc>
              <a:spcAft>
                <a:spcPts val="0"/>
              </a:spcAft>
              <a:buFont typeface="+mj-lt"/>
              <a:buAutoNum type="arabicPeriod"/>
            </a:pPr>
            <a:r>
              <a:rPr lang="ar-SA" sz="2400" b="1" dirty="0" smtClean="0">
                <a:latin typeface="Arial" panose="020B0604020202020204" pitchFamily="34" charset="0"/>
                <a:ea typeface="Times New Roman" panose="02020603050405020304" pitchFamily="18" charset="0"/>
                <a:cs typeface="Arial" panose="020B0604020202020204" pitchFamily="34" charset="0"/>
              </a:rPr>
              <a:t>ضرورة </a:t>
            </a:r>
            <a:r>
              <a:rPr lang="ar-SA" sz="2400" b="1" dirty="0">
                <a:latin typeface="Arial" panose="020B0604020202020204" pitchFamily="34" charset="0"/>
                <a:ea typeface="Times New Roman" panose="02020603050405020304" pitchFamily="18" charset="0"/>
                <a:cs typeface="Arial" panose="020B0604020202020204" pitchFamily="34" charset="0"/>
              </a:rPr>
              <a:t>عرض جميع وجهات النظر بالنسبة للحدث الأخبارى ، وإظهار جميع الآراء فى مختلف القضايا والتعليق على الأخبار وتحليلها دون إبداء رأي فيها وذلك لأن الجمهور يتوقع أن يشاهد الحقيقة كاملة كما هى، بغير انحياز إلى رأي أو طرف معين فيها</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SA" sz="2400" b="1"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 rtl="1">
              <a:lnSpc>
                <a:spcPct val="120000"/>
              </a:lnSpc>
              <a:spcAft>
                <a:spcPts val="0"/>
              </a:spcAft>
              <a:buFont typeface="+mj-lt"/>
              <a:buAutoNum type="arabicPeriod"/>
            </a:pPr>
            <a:r>
              <a:rPr lang="ar-SA" sz="2400" b="1" dirty="0">
                <a:latin typeface="Arial" panose="020B0604020202020204" pitchFamily="34" charset="0"/>
                <a:ea typeface="Times New Roman" panose="02020603050405020304" pitchFamily="18" charset="0"/>
                <a:cs typeface="Arial" panose="020B0604020202020204" pitchFamily="34" charset="0"/>
              </a:rPr>
              <a:t>الإهتمام بالصوت الأصلى </a:t>
            </a:r>
            <a:r>
              <a:rPr lang="en-US" sz="2400" b="1" dirty="0">
                <a:latin typeface="Arial" panose="020B0604020202020204" pitchFamily="34" charset="0"/>
                <a:ea typeface="Times New Roman" panose="02020603050405020304" pitchFamily="18" charset="0"/>
                <a:cs typeface="Arial" panose="020B0604020202020204" pitchFamily="34" charset="0"/>
              </a:rPr>
              <a:t>ORIGINAL SOUND</a:t>
            </a:r>
            <a:r>
              <a:rPr lang="ar-SA" sz="2400" b="1" dirty="0">
                <a:latin typeface="Arial" panose="020B0604020202020204" pitchFamily="34" charset="0"/>
                <a:ea typeface="Times New Roman" panose="02020603050405020304" pitchFamily="18" charset="0"/>
                <a:cs typeface="Arial" panose="020B0604020202020204" pitchFamily="34" charset="0"/>
              </a:rPr>
              <a:t> للأحداث من مواقعها لأنه أحد العوامل المهمة التى تضفى مزيداً من الواقعية على الأخبار، فالصورة لا بد أن يصحبها الصوت الأصلى النابع من موقع الحدث</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p>
          <a:p>
            <a:pPr marL="457200" indent="-457200" algn="just" rtl="1">
              <a:lnSpc>
                <a:spcPct val="120000"/>
              </a:lnSpc>
              <a:spcAft>
                <a:spcPts val="0"/>
              </a:spcAft>
              <a:buFont typeface="+mj-lt"/>
              <a:buAutoNum type="arabicPeriod"/>
            </a:pPr>
            <a:r>
              <a:rPr lang="ar-SA" sz="2400" b="1" dirty="0" smtClean="0">
                <a:latin typeface="Arial" panose="020B0604020202020204" pitchFamily="34" charset="0"/>
                <a:ea typeface="Times New Roman" panose="02020603050405020304" pitchFamily="18" charset="0"/>
                <a:cs typeface="Arial" panose="020B0604020202020204" pitchFamily="34" charset="0"/>
              </a:rPr>
              <a:t>استخدام أسلوب الكروماكى </a:t>
            </a:r>
            <a:r>
              <a:rPr lang="en-US" sz="2400" b="1" dirty="0" err="1" smtClean="0">
                <a:latin typeface="Arial" panose="020B0604020202020204" pitchFamily="34" charset="0"/>
                <a:ea typeface="Times New Roman" panose="02020603050405020304" pitchFamily="18" charset="0"/>
                <a:cs typeface="Arial" panose="020B0604020202020204" pitchFamily="34" charset="0"/>
              </a:rPr>
              <a:t>chroma</a:t>
            </a:r>
            <a:r>
              <a:rPr lang="en-US" sz="2400" b="1" dirty="0" smtClean="0">
                <a:latin typeface="Arial" panose="020B0604020202020204" pitchFamily="34" charset="0"/>
                <a:ea typeface="Times New Roman" panose="02020603050405020304" pitchFamily="18" charset="0"/>
                <a:cs typeface="Arial" panose="020B0604020202020204" pitchFamily="34" charset="0"/>
              </a:rPr>
              <a:t> key</a:t>
            </a:r>
            <a:r>
              <a:rPr lang="ar-SA" sz="2400" b="1" dirty="0" smtClean="0">
                <a:latin typeface="Arial" panose="020B0604020202020204" pitchFamily="34" charset="0"/>
                <a:ea typeface="Times New Roman" panose="02020603050405020304" pitchFamily="18" charset="0"/>
                <a:cs typeface="Arial" panose="020B0604020202020204" pitchFamily="34" charset="0"/>
              </a:rPr>
              <a:t> (المفتاح اللونى) وهى طريقة إليكترونية يمكن بواسطتها الفصل أو بين الحركة الأمامية والخلفية التى وراءها ويتم ذلك الفصل أو التفريق نتيجة للاختلاف فى صبغة اللون فيستخدم اللون الأزرق للخلفية وتستعمل إضاءة غير زرقاء فى الأمامية وهكذا فى النشرات والبرامج الإخبارية ، كي يتسنى الاستخدام الأمثل لوسائل الإيضاح.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41979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4424" y="624110"/>
            <a:ext cx="7040188" cy="693702"/>
          </a:xfrm>
        </p:spPr>
        <p:txBody>
          <a:bodyPr>
            <a:noAutofit/>
          </a:bodyPr>
          <a:lstStyle/>
          <a:p>
            <a:pPr lvl="0" algn="r">
              <a:lnSpc>
                <a:spcPct val="120000"/>
              </a:lnSpc>
              <a:spcBef>
                <a:spcPts val="0"/>
              </a:spcBef>
            </a:pPr>
            <a:r>
              <a:rPr lang="ar-EG"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مقومات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نجاح النشرة الإخبارية: </a:t>
            </a:r>
            <a:endPar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632011" y="1165411"/>
            <a:ext cx="11268635" cy="5396753"/>
          </a:xfrm>
        </p:spPr>
        <p:txBody>
          <a:bodyPr>
            <a:normAutofit fontScale="92500" lnSpcReduction="20000"/>
          </a:bodyPr>
          <a:lstStyle/>
          <a:p>
            <a:endParaRPr lang="ar-EG" b="1" dirty="0" smtClean="0">
              <a:latin typeface="Times New Roman" panose="02020603050405020304" pitchFamily="18" charset="0"/>
              <a:cs typeface="Times New Roman" panose="02020603050405020304" pitchFamily="18" charset="0"/>
            </a:endParaRPr>
          </a:p>
          <a:p>
            <a:pPr marL="0" lvl="0" indent="0">
              <a:lnSpc>
                <a:spcPct val="110000"/>
              </a:lnSpc>
              <a:spcBef>
                <a:spcPts val="0"/>
              </a:spcBef>
              <a:buClrTx/>
              <a:buNone/>
            </a:pPr>
            <a:r>
              <a:rPr lang="ar-EG" sz="3300" b="1" dirty="0" smtClean="0">
                <a:latin typeface="Times New Roman" panose="02020603050405020304" pitchFamily="18" charset="0"/>
                <a:cs typeface="Times New Roman" panose="02020603050405020304" pitchFamily="18" charset="0"/>
              </a:rPr>
              <a:t>5-</a:t>
            </a:r>
            <a:r>
              <a:rPr lang="ar-SA" sz="33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استخدام أسلوب الكروماكى </a:t>
            </a:r>
            <a:r>
              <a:rPr lang="en-US" sz="33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chroma</a:t>
            </a:r>
            <a:r>
              <a:rPr lang="en-US" sz="33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key</a:t>
            </a:r>
            <a:r>
              <a:rPr lang="ar-SA" sz="33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(المفتاح اللونى) وهى </a:t>
            </a:r>
            <a:r>
              <a:rPr lang="ar-SA" sz="33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طريقة إليكترونية </a:t>
            </a:r>
            <a:r>
              <a:rPr lang="ar-SA" sz="33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يمكن بواسطتها الفصل أو بين الحركة الأمامية والخلفية التى وراءها ويتم ذلك الفصل أو التفريق نتيجة للاختلاف فى صبغة اللون فيستخدم اللون الأزرق للخلفية وتستعمل إضاءة غير زرقاء فى الأمامية وهكذا فى النشرات والبرامج الإخبارية ، كي يتسنى الاستخدام الأمثل لوسائل الإيضاح. </a:t>
            </a:r>
            <a:r>
              <a:rPr lang="ar-SA" sz="33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3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ar-EG" b="1" dirty="0">
              <a:latin typeface="Times New Roman" panose="02020603050405020304" pitchFamily="18" charset="0"/>
              <a:cs typeface="Times New Roman" panose="02020603050405020304" pitchFamily="18" charset="0"/>
            </a:endParaRPr>
          </a:p>
          <a:p>
            <a:pPr marL="0" lvl="0" indent="0">
              <a:lnSpc>
                <a:spcPct val="120000"/>
              </a:lnSpc>
              <a:spcBef>
                <a:spcPts val="0"/>
              </a:spcBef>
              <a:buClrTx/>
              <a:buNone/>
            </a:pPr>
            <a:r>
              <a:rPr lang="ar-EG"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ar-SA"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وسعيا </a:t>
            </a:r>
            <a:r>
              <a:rPr lang="ar-SA"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وراء تأكيد مصداقية الوسيلة، تفضل الإذاعة أن يكون لها مصادرها الخاصة التى </a:t>
            </a:r>
            <a:r>
              <a:rPr lang="ar-EG"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ar-SA"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تزودها </a:t>
            </a:r>
            <a:r>
              <a:rPr lang="ar-SA"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بعناصر إخبارية مباشرة من مواقع الحدث لتضيفها إلى الأخبار التى ترد اليها من الوكالات، وهذه العناصر من مثل: إجراء المقابلات الهاتفية وتقارير المندوبين والمراسلين ومقابلات شهود العيان والأسئلة والإجابات فى المؤتمرات الصحفية ، وهى بمثابة صور صوتية مسجلة أو حية تضفى على الأخبار التنوع والسرعة والجاذبية</a:t>
            </a:r>
            <a:r>
              <a:rPr lang="ar-EG"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ar-SA"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ar-EG"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ar-EG" dirty="0" smtClean="0"/>
          </a:p>
          <a:p>
            <a:endParaRPr lang="ar-EG" dirty="0"/>
          </a:p>
          <a:p>
            <a:endParaRPr lang="ar-EG" dirty="0" smtClean="0"/>
          </a:p>
          <a:p>
            <a:endParaRPr lang="ar-EG" dirty="0" smtClean="0"/>
          </a:p>
          <a:p>
            <a:endParaRPr lang="ar-EG" dirty="0"/>
          </a:p>
          <a:p>
            <a:endParaRPr lang="ar-EG" dirty="0"/>
          </a:p>
          <a:p>
            <a:endParaRPr lang="ar-EG" dirty="0" smtClean="0"/>
          </a:p>
          <a:p>
            <a:endParaRPr lang="ar-EG" dirty="0"/>
          </a:p>
          <a:p>
            <a:endParaRPr lang="en-GB" dirty="0"/>
          </a:p>
        </p:txBody>
      </p:sp>
    </p:spTree>
    <p:extLst>
      <p:ext uri="{BB962C8B-B14F-4D97-AF65-F5344CB8AC3E}">
        <p14:creationId xmlns:p14="http://schemas.microsoft.com/office/powerpoint/2010/main" val="540242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447" y="624110"/>
            <a:ext cx="9205165" cy="693702"/>
          </a:xfrm>
        </p:spPr>
        <p:txBody>
          <a:bodyPr>
            <a:normAutofit/>
          </a:bodyPr>
          <a:lstStyle/>
          <a:p>
            <a:pPr lvl="0" algn="r">
              <a:spcBef>
                <a:spcPts val="0"/>
              </a:spcBef>
            </a:pPr>
            <a:r>
              <a:rPr lang="ar-SA" sz="28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وهناك أربعة أنواع رئيسة من التسجيلات التى تتضمنها النشرة الإخبارية وهى:</a:t>
            </a:r>
          </a:p>
        </p:txBody>
      </p:sp>
      <p:sp>
        <p:nvSpPr>
          <p:cNvPr id="3" name="Content Placeholder 2"/>
          <p:cNvSpPr>
            <a:spLocks noGrp="1"/>
          </p:cNvSpPr>
          <p:nvPr>
            <p:ph idx="1"/>
          </p:nvPr>
        </p:nvSpPr>
        <p:spPr>
          <a:xfrm>
            <a:off x="564776" y="1398493"/>
            <a:ext cx="11376211" cy="5190566"/>
          </a:xfrm>
        </p:spPr>
        <p:txBody>
          <a:bodyPr>
            <a:normAutofit fontScale="92500"/>
          </a:bodyPr>
          <a:lstStyle/>
          <a:p>
            <a:pPr marL="457200" lvl="0" indent="-457200" algn="just">
              <a:lnSpc>
                <a:spcPct val="150000"/>
              </a:lnSpc>
              <a:spcBef>
                <a:spcPts val="0"/>
              </a:spcBef>
              <a:buClrTx/>
              <a:buFont typeface="+mj-lt"/>
              <a:buAutoNum type="arabicPeriod"/>
            </a:pPr>
            <a:r>
              <a:rPr lang="ar-SA" sz="3000" b="1" dirty="0" smtClean="0">
                <a:solidFill>
                  <a:prstClr val="black"/>
                </a:solidFill>
                <a:latin typeface="Times New Roman" panose="02020603050405020304" pitchFamily="18" charset="0"/>
                <a:cs typeface="Times New Roman" panose="02020603050405020304" pitchFamily="18" charset="0"/>
              </a:rPr>
              <a:t>الصورة </a:t>
            </a:r>
            <a:r>
              <a:rPr lang="ar-SA" sz="3000" b="1" dirty="0">
                <a:solidFill>
                  <a:prstClr val="black"/>
                </a:solidFill>
                <a:latin typeface="Times New Roman" panose="02020603050405020304" pitchFamily="18" charset="0"/>
                <a:cs typeface="Times New Roman" panose="02020603050405020304" pitchFamily="18" charset="0"/>
              </a:rPr>
              <a:t>الصوتية الواقعية : وهى تسجيلات لأصوات صناع الحدث وشهود العيان وأجواء الحدث </a:t>
            </a:r>
          </a:p>
          <a:p>
            <a:pPr marL="457200" lvl="0" indent="-457200" algn="just">
              <a:lnSpc>
                <a:spcPct val="150000"/>
              </a:lnSpc>
              <a:spcBef>
                <a:spcPts val="0"/>
              </a:spcBef>
              <a:buClrTx/>
              <a:buFont typeface="+mj-lt"/>
              <a:buAutoNum type="arabicPeriod"/>
            </a:pPr>
            <a:r>
              <a:rPr lang="ar-SA" sz="3000" b="1" dirty="0">
                <a:solidFill>
                  <a:prstClr val="black"/>
                </a:solidFill>
                <a:latin typeface="Times New Roman" panose="02020603050405020304" pitchFamily="18" charset="0"/>
                <a:cs typeface="Times New Roman" panose="02020603050405020304" pitchFamily="18" charset="0"/>
              </a:rPr>
              <a:t>الشريط الاستجوابى : ويتضمن أسئلة المندوب أو المذيع وإجابات المتحدث.</a:t>
            </a:r>
            <a:endParaRPr lang="en-US" sz="3000" b="1" dirty="0">
              <a:solidFill>
                <a:prstClr val="black"/>
              </a:solidFill>
              <a:latin typeface="Times New Roman" panose="02020603050405020304" pitchFamily="18" charset="0"/>
              <a:cs typeface="Times New Roman" panose="02020603050405020304" pitchFamily="18" charset="0"/>
            </a:endParaRPr>
          </a:p>
          <a:p>
            <a:pPr marL="457200" lvl="0" indent="-457200" algn="just">
              <a:lnSpc>
                <a:spcPct val="150000"/>
              </a:lnSpc>
              <a:spcBef>
                <a:spcPts val="0"/>
              </a:spcBef>
              <a:buClrTx/>
              <a:buFont typeface="+mj-lt"/>
              <a:buAutoNum type="arabicPeriod"/>
            </a:pPr>
            <a:r>
              <a:rPr lang="ar-SA" sz="3000" b="1" dirty="0">
                <a:solidFill>
                  <a:prstClr val="black"/>
                </a:solidFill>
                <a:latin typeface="Times New Roman" panose="02020603050405020304" pitchFamily="18" charset="0"/>
                <a:cs typeface="Times New Roman" panose="02020603050405020304" pitchFamily="18" charset="0"/>
              </a:rPr>
              <a:t>التقرير الأخبارى : ويتضمن قصة إخبارية كاملة يبعث بها المراسل صوتياً من مكان الحدث.</a:t>
            </a:r>
            <a:endParaRPr lang="en-US" sz="3000" b="1" dirty="0">
              <a:solidFill>
                <a:prstClr val="black"/>
              </a:solidFill>
              <a:latin typeface="Times New Roman" panose="02020603050405020304" pitchFamily="18" charset="0"/>
              <a:cs typeface="Times New Roman" panose="02020603050405020304" pitchFamily="18" charset="0"/>
            </a:endParaRPr>
          </a:p>
          <a:p>
            <a:pPr marL="457200" lvl="0" indent="-457200" algn="just">
              <a:lnSpc>
                <a:spcPct val="150000"/>
              </a:lnSpc>
              <a:spcBef>
                <a:spcPts val="0"/>
              </a:spcBef>
              <a:buClrTx/>
              <a:buFont typeface="+mj-lt"/>
              <a:buAutoNum type="arabicPeriod"/>
            </a:pPr>
            <a:r>
              <a:rPr lang="ar-SA" sz="3000" b="1" dirty="0">
                <a:solidFill>
                  <a:prstClr val="black"/>
                </a:solidFill>
                <a:latin typeface="Times New Roman" panose="02020603050405020304" pitchFamily="18" charset="0"/>
                <a:cs typeface="Times New Roman" panose="02020603050405020304" pitchFamily="18" charset="0"/>
              </a:rPr>
              <a:t>التقرير الشامل : وهو خليط من التقرير الأخبارى والصورة الصوتية الواقعية، يبدأ فيه المندوب أو المراسل برواية وقائع الحدث أو وصف بعض جوانبه وأجوائه ثم يقوم باشراك أحد المشتركين أو إبطال هذا الحدث بالتعليق عليه أو الأدلاء ببعض المعلومات عنه ثم يعود والمندوب مرة أخرى للحديث مختتماً التقرير. </a:t>
            </a:r>
            <a:endParaRPr lang="ar-EG" sz="3000" b="1" dirty="0" smtClean="0">
              <a:solidFill>
                <a:prstClr val="black"/>
              </a:solidFill>
              <a:latin typeface="Times New Roman" panose="02020603050405020304" pitchFamily="18" charset="0"/>
              <a:cs typeface="Times New Roman" panose="02020603050405020304" pitchFamily="18" charset="0"/>
            </a:endParaRPr>
          </a:p>
          <a:p>
            <a:pPr marL="457200" lvl="0" indent="-457200" algn="just">
              <a:lnSpc>
                <a:spcPct val="150000"/>
              </a:lnSpc>
              <a:spcBef>
                <a:spcPts val="0"/>
              </a:spcBef>
              <a:buClrTx/>
              <a:buFont typeface="+mj-lt"/>
              <a:buAutoNum type="arabicPeriod"/>
            </a:pPr>
            <a:endParaRPr lang="ar-EG" sz="2600" b="1" dirty="0">
              <a:solidFill>
                <a:prstClr val="black"/>
              </a:solidFill>
              <a:latin typeface="Arial" panose="020B0604020202020204" pitchFamily="34" charset="0"/>
              <a:cs typeface="Arial" panose="020B0604020202020204" pitchFamily="34" charset="0"/>
            </a:endParaRPr>
          </a:p>
          <a:p>
            <a:pPr marL="0" lvl="0" indent="0" algn="just">
              <a:lnSpc>
                <a:spcPct val="150000"/>
              </a:lnSpc>
              <a:spcBef>
                <a:spcPts val="0"/>
              </a:spcBef>
              <a:buClrTx/>
              <a:buNone/>
            </a:pPr>
            <a:endParaRPr lang="en-US" sz="26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821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2" name="Rectangle 1">
            <a:extLst>
              <a:ext uri="{FF2B5EF4-FFF2-40B4-BE49-F238E27FC236}">
                <a16:creationId xmlns="" xmlns:a16="http://schemas.microsoft.com/office/drawing/2014/main" id="{1A0C7B69-7468-4DF3-BD35-34F40C327782}"/>
              </a:ext>
            </a:extLst>
          </p:cNvPr>
          <p:cNvSpPr/>
          <p:nvPr/>
        </p:nvSpPr>
        <p:spPr>
          <a:xfrm>
            <a:off x="5681472" y="350736"/>
            <a:ext cx="6096000" cy="1181862"/>
          </a:xfrm>
          <a:prstGeom prst="rect">
            <a:avLst/>
          </a:prstGeom>
        </p:spPr>
        <p:txBody>
          <a:bodyPr>
            <a:spAutoFit/>
          </a:bodyPr>
          <a:lstStyle/>
          <a:p>
            <a:pPr algn="justLow" rtl="1">
              <a:lnSpc>
                <a:spcPct val="120000"/>
              </a:lnSpc>
              <a:spcAft>
                <a:spcPts val="0"/>
              </a:spcAft>
            </a:pPr>
            <a:r>
              <a:rPr lang="ar-SA"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مراعاة الصياغة الجيدة لأجزاء الخبر :</a:t>
            </a:r>
            <a:endParaRPr lang="en-US" sz="3600"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أ-</a:t>
            </a:r>
            <a:r>
              <a:rPr lang="ar-SA"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صياغة عنوان الخبر:</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a:extLst>
              <a:ext uri="{FF2B5EF4-FFF2-40B4-BE49-F238E27FC236}">
                <a16:creationId xmlns="" xmlns:a16="http://schemas.microsoft.com/office/drawing/2014/main" id="{AE6D093E-E0CA-44CF-9223-5C93907FC0CF}"/>
              </a:ext>
            </a:extLst>
          </p:cNvPr>
          <p:cNvSpPr/>
          <p:nvPr/>
        </p:nvSpPr>
        <p:spPr>
          <a:xfrm>
            <a:off x="1865376" y="1497190"/>
            <a:ext cx="9643872" cy="3046988"/>
          </a:xfrm>
          <a:prstGeom prst="rect">
            <a:avLst/>
          </a:prstGeom>
        </p:spPr>
        <p:txBody>
          <a:bodyPr wrap="square">
            <a:spAutoFit/>
          </a:bodyPr>
          <a:lstStyle/>
          <a:p>
            <a:pPr algn="justLow" rtl="1">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عند صياغة عنوان الخبر (الموجز الذى يأتى فى بداية النشرة) يجب أن يكون فى صورة جملة أو جمل كاملة المعنى، فالعنوان (الموجز) يستخدم لهدف أساسى هو جذب انتباه المستمع إلى القصة الخبرية والإذاعة فى ذلك تحذو حذو الصحف.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algn="justLow" rtl="1">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algn="justLow" rtl="1">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ولما كان العنوان (الموجز) بمثل هذه الأهمية فإنه يتعين أن يصاغ بطريقة تتسم بالدقة والإثارة معبرا عن الجانب الأشد أهمية فى الخبر كله، ويراعى أن يصاغ موجز الخبر فى أقل عدد ممكن من الكلمات، ويصاغ العنوان (الموجز) عادة بصيغة المضارع حتى ولو كان الحدث قد وقع فى الزمن الماضى .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 xmlns:a16="http://schemas.microsoft.com/office/drawing/2014/main" id="{24A9A942-081B-4DFF-B5EB-7EF2385A2B99}"/>
              </a:ext>
            </a:extLst>
          </p:cNvPr>
          <p:cNvSpPr/>
          <p:nvPr/>
        </p:nvSpPr>
        <p:spPr>
          <a:xfrm>
            <a:off x="1865376" y="4434587"/>
            <a:ext cx="9912096" cy="2308324"/>
          </a:xfrm>
          <a:prstGeom prst="rect">
            <a:avLst/>
          </a:prstGeom>
        </p:spPr>
        <p:txBody>
          <a:bodyPr wrap="square">
            <a:spAutoFit/>
          </a:bodyPr>
          <a:lstStyle/>
          <a:p>
            <a:pPr algn="justLow" rtl="1">
              <a:lnSpc>
                <a:spcPct val="120000"/>
              </a:lnSpc>
              <a:spcAft>
                <a:spcPts val="0"/>
              </a:spcAft>
            </a:pP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ب- صياغة مقدمة الخبر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a:latin typeface="Arial" panose="020B0604020202020204" pitchFamily="34" charset="0"/>
                <a:ea typeface="Times New Roman" panose="02020603050405020304" pitchFamily="18" charset="0"/>
                <a:cs typeface="Arial" panose="020B0604020202020204" pitchFamily="34" charset="0"/>
              </a:rPr>
              <a:t>مقدمة  الخبر هى الفقرة الأولى منه، ولهذه الفقرة أهمية خاصة فى جذب انتباه المستمع إلى بقية القصة الخبرية، وعلى الرغم من أن هناك عدة صياغات لغوية لمقدمة الخبر إلا أن اختيار كلمات المقدمة وصياغتها يخضع لاعتبارات معينة تتأثر بعوامل عديدة مثل الإمكانيات والرؤية الذاتية للمحرر، وظروف المنافسة.</a:t>
            </a:r>
            <a:endParaRPr lang="en-US" sz="24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52559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3" name="Rectangle 2">
            <a:extLst>
              <a:ext uri="{FF2B5EF4-FFF2-40B4-BE49-F238E27FC236}">
                <a16:creationId xmlns="" xmlns:a16="http://schemas.microsoft.com/office/drawing/2014/main" id="{93E809AC-D0BA-4488-9DF2-AE80A98518A5}"/>
              </a:ext>
            </a:extLst>
          </p:cNvPr>
          <p:cNvSpPr/>
          <p:nvPr/>
        </p:nvSpPr>
        <p:spPr>
          <a:xfrm>
            <a:off x="1348154" y="237349"/>
            <a:ext cx="10520758" cy="5669244"/>
          </a:xfrm>
          <a:prstGeom prst="rect">
            <a:avLst/>
          </a:prstGeom>
        </p:spPr>
        <p:txBody>
          <a:bodyPr wrap="square">
            <a:spAutoFit/>
          </a:bodyPr>
          <a:lstStyle/>
          <a:p>
            <a:pPr algn="just" rtl="1">
              <a:lnSpc>
                <a:spcPct val="120000"/>
              </a:lnSpc>
              <a:spcAft>
                <a:spcPts val="0"/>
              </a:spcAft>
            </a:pPr>
            <a:r>
              <a:rPr lang="ar-SA" sz="3000" b="1" dirty="0">
                <a:solidFill>
                  <a:srgbClr val="FF0000"/>
                </a:solidFill>
                <a:latin typeface="Arial" panose="020B0604020202020204" pitchFamily="34" charset="0"/>
                <a:ea typeface="Times New Roman" panose="02020603050405020304" pitchFamily="18" charset="0"/>
                <a:cs typeface="Arial" panose="020B0604020202020204" pitchFamily="34" charset="0"/>
              </a:rPr>
              <a:t>أنواع المقدمات</a:t>
            </a:r>
            <a:r>
              <a:rPr lang="ar-SA" sz="3000" dirty="0">
                <a:latin typeface="Arial" panose="020B0604020202020204" pitchFamily="34" charset="0"/>
                <a:ea typeface="Times New Roman" panose="02020603050405020304" pitchFamily="18" charset="0"/>
                <a:cs typeface="Arial" panose="020B0604020202020204" pitchFamily="34" charset="0"/>
              </a:rPr>
              <a:t>: </a:t>
            </a:r>
          </a:p>
          <a:p>
            <a:pPr marL="342900" indent="-342900" algn="just" rtl="1">
              <a:spcAft>
                <a:spcPts val="0"/>
              </a:spcAft>
              <a:buFont typeface="Wingdings" panose="05000000000000000000" pitchFamily="2" charset="2"/>
              <a:buChar char="q"/>
            </a:pP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هناك المقدمة التقليدية الشائعة أو التقليدية </a:t>
            </a:r>
            <a:r>
              <a:rPr lang="ar-SA" sz="2400" b="1" dirty="0">
                <a:latin typeface="Arial" panose="020B0604020202020204" pitchFamily="34" charset="0"/>
                <a:ea typeface="Times New Roman" panose="02020603050405020304" pitchFamily="18" charset="0"/>
                <a:cs typeface="Arial" panose="020B0604020202020204" pitchFamily="34" charset="0"/>
              </a:rPr>
              <a:t>وهى تركز على أهم جزئية فى القصة الخبرية باعتبار أن لكل حادث جزئية جوهرية ذات دلالة للمستمع.</a:t>
            </a:r>
          </a:p>
          <a:p>
            <a:pPr marL="342900" indent="-342900" algn="just" rtl="1">
              <a:spcAft>
                <a:spcPts val="0"/>
              </a:spcAft>
              <a:buFont typeface="Wingdings" panose="05000000000000000000" pitchFamily="2" charset="2"/>
              <a:buChar char="q"/>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spcAft>
                <a:spcPts val="0"/>
              </a:spcAft>
              <a:buFont typeface="Wingdings" panose="05000000000000000000" pitchFamily="2" charset="2"/>
              <a:buChar char="q"/>
            </a:pPr>
            <a:r>
              <a:rPr lang="ar-SA" sz="2400" b="1" dirty="0">
                <a:latin typeface="Arial" panose="020B0604020202020204" pitchFamily="34" charset="0"/>
                <a:ea typeface="Times New Roman" panose="02020603050405020304" pitchFamily="18" charset="0"/>
                <a:cs typeface="Arial" panose="020B0604020202020204" pitchFamily="34" charset="0"/>
              </a:rPr>
              <a:t> </a:t>
            </a: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وهناك مقدمة الزاوية</a:t>
            </a:r>
            <a:r>
              <a:rPr lang="ar-SA" sz="2400" b="1" dirty="0">
                <a:latin typeface="Arial" panose="020B0604020202020204" pitchFamily="34" charset="0"/>
                <a:ea typeface="Times New Roman" panose="02020603050405020304" pitchFamily="18" charset="0"/>
                <a:cs typeface="Arial" panose="020B0604020202020204" pitchFamily="34" charset="0"/>
              </a:rPr>
              <a:t>، وهى المقدمة التى تعبر عن وجهة نظر أو رؤية معينة أيا كان شكل التعبير عن ذلك، وتتبع هذه المقدمة عادة مع الأخبار الخفيفة أو الأحداث غير المروعة.</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algn="just" rtl="1">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 </a:t>
            </a:r>
          </a:p>
          <a:p>
            <a:pPr marL="342900" indent="-342900" algn="just" rtl="1">
              <a:spcAft>
                <a:spcPts val="0"/>
              </a:spcAft>
              <a:buFont typeface="Wingdings" panose="05000000000000000000" pitchFamily="2" charset="2"/>
              <a:buChar char="q"/>
            </a:pP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وهناك مقدمة الشمسية</a:t>
            </a:r>
            <a:r>
              <a:rPr lang="ar-SA" sz="2400" b="1" dirty="0">
                <a:latin typeface="Arial" panose="020B0604020202020204" pitchFamily="34" charset="0"/>
                <a:ea typeface="Times New Roman" panose="02020603050405020304" pitchFamily="18" charset="0"/>
                <a:cs typeface="Arial" panose="020B0604020202020204" pitchFamily="34" charset="0"/>
              </a:rPr>
              <a:t>، وتسمى بالمقدمة الشاملة، وتستخدم عادة فى القصة الإخبارية المعقدة أو المركبة التى تتضمن واقعات وأحداث كثيرة.</a:t>
            </a:r>
          </a:p>
          <a:p>
            <a:pPr marL="342900" indent="-342900" algn="just" rtl="1">
              <a:spcAft>
                <a:spcPts val="0"/>
              </a:spcAft>
              <a:buFont typeface="Wingdings" panose="05000000000000000000" pitchFamily="2" charset="2"/>
              <a:buChar char="q"/>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spcAft>
                <a:spcPts val="0"/>
              </a:spcAft>
              <a:buFont typeface="Wingdings" panose="05000000000000000000" pitchFamily="2" charset="2"/>
              <a:buChar char="q"/>
            </a:pPr>
            <a:r>
              <a:rPr lang="ar-SA" sz="2400" b="1" dirty="0">
                <a:latin typeface="Arial" panose="020B0604020202020204" pitchFamily="34" charset="0"/>
                <a:ea typeface="Times New Roman" panose="02020603050405020304" pitchFamily="18" charset="0"/>
                <a:cs typeface="Arial" panose="020B0604020202020204" pitchFamily="34" charset="0"/>
              </a:rPr>
              <a:t> </a:t>
            </a: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وهناك المقدمة الإعلانية</a:t>
            </a:r>
            <a:r>
              <a:rPr lang="ar-SA" sz="2400" b="1" dirty="0">
                <a:latin typeface="Arial" panose="020B0604020202020204" pitchFamily="34" charset="0"/>
                <a:ea typeface="Times New Roman" panose="02020603050405020304" pitchFamily="18" charset="0"/>
                <a:cs typeface="Arial" panose="020B0604020202020204" pitchFamily="34" charset="0"/>
              </a:rPr>
              <a:t>، وهي ليست إعلانية بالمعنى التجارى، ولكنها تستمد صفة   أساسية من الإعلان وهى جذب الانتباه بصفة خاصة ليس لمعلومات واردة فى المقدمة، ولكن لمعلومات متضمنة فى صلب الخبر.</a:t>
            </a:r>
          </a:p>
          <a:p>
            <a:pPr marL="342900" indent="-342900" algn="just" rtl="1">
              <a:lnSpc>
                <a:spcPct val="120000"/>
              </a:lnSpc>
              <a:spcAft>
                <a:spcPts val="0"/>
              </a:spcAft>
              <a:buFont typeface="Wingdings" panose="05000000000000000000" pitchFamily="2" charset="2"/>
              <a:buChar char="q"/>
            </a:pPr>
            <a:endParaRPr lang="en-US" sz="2000" dirty="0">
              <a:latin typeface="Times New Roman" panose="02020603050405020304" pitchFamily="18" charset="0"/>
              <a:ea typeface="Times New Roman" panose="02020603050405020304" pitchFamily="18" charset="0"/>
            </a:endParaRPr>
          </a:p>
          <a:p>
            <a:pPr algn="just" rtl="1">
              <a:lnSpc>
                <a:spcPct val="120000"/>
              </a:lnSpc>
              <a:spcAft>
                <a:spcPts val="0"/>
              </a:spcAft>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0084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3"/>
          <a:stretch>
            <a:fillRect/>
          </a:stretch>
        </p:blipFill>
        <p:spPr>
          <a:xfrm>
            <a:off x="0" y="4053605"/>
            <a:ext cx="1593402" cy="1195051"/>
          </a:xfrm>
          <a:prstGeom prst="rect">
            <a:avLst/>
          </a:prstGeom>
        </p:spPr>
      </p:pic>
      <p:sp>
        <p:nvSpPr>
          <p:cNvPr id="3" name="Rectangle 2">
            <a:extLst>
              <a:ext uri="{FF2B5EF4-FFF2-40B4-BE49-F238E27FC236}">
                <a16:creationId xmlns="" xmlns:a16="http://schemas.microsoft.com/office/drawing/2014/main" id="{93E809AC-D0BA-4488-9DF2-AE80A98518A5}"/>
              </a:ext>
            </a:extLst>
          </p:cNvPr>
          <p:cNvSpPr/>
          <p:nvPr/>
        </p:nvSpPr>
        <p:spPr>
          <a:xfrm>
            <a:off x="1031631" y="237349"/>
            <a:ext cx="10882063" cy="6223242"/>
          </a:xfrm>
          <a:prstGeom prst="rect">
            <a:avLst/>
          </a:prstGeom>
        </p:spPr>
        <p:txBody>
          <a:bodyPr wrap="square">
            <a:spAutoFit/>
          </a:bodyPr>
          <a:lstStyle/>
          <a:p>
            <a:pPr marL="342900" lvl="0" indent="-342900" algn="just" rtl="1">
              <a:lnSpc>
                <a:spcPct val="120000"/>
              </a:lnSpc>
              <a:buFont typeface="Wingdings" panose="05000000000000000000" pitchFamily="2" charset="2"/>
              <a:buChar char="§"/>
            </a:pPr>
            <a:r>
              <a:rPr lang="ar-EG"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عوامل يجب مراعاتها في مقدمة الخبر</a:t>
            </a:r>
            <a:r>
              <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lvl="0" algn="just" rtl="1">
              <a:lnSpc>
                <a:spcPct val="120000"/>
              </a:lnSpc>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spcAft>
                <a:spcPts val="0"/>
              </a:spcAft>
              <a:buFont typeface="Wingdings" panose="05000000000000000000" pitchFamily="2" charset="2"/>
              <a:buChar char="§"/>
            </a:pPr>
            <a:r>
              <a:rPr lang="ar-SA" sz="2400" b="1" dirty="0" smtClean="0">
                <a:latin typeface="Arial" panose="020B0604020202020204" pitchFamily="34" charset="0"/>
                <a:ea typeface="Times New Roman" panose="02020603050405020304" pitchFamily="18" charset="0"/>
                <a:cs typeface="Arial" panose="020B0604020202020204" pitchFamily="34" charset="0"/>
              </a:rPr>
              <a:t>يجب </a:t>
            </a:r>
            <a:r>
              <a:rPr lang="ar-SA" sz="2400" b="1" dirty="0">
                <a:latin typeface="Arial" panose="020B0604020202020204" pitchFamily="34" charset="0"/>
                <a:ea typeface="Times New Roman" panose="02020603050405020304" pitchFamily="18" charset="0"/>
                <a:cs typeface="Arial" panose="020B0604020202020204" pitchFamily="34" charset="0"/>
              </a:rPr>
              <a:t>تجنب المقدمة المعقدة، فعلى عكس الحال في مقدمة الخبر الصحفى التي يمكن أن تعاد قراءتها حتى تفهم-إذا تطلب الأمر-  أما مقدمة الخبر الإذاعى فينبغى أن نفهم على الفور، وإلا فإنها لن تحدث الأثر المطلوب .</a:t>
            </a:r>
          </a:p>
          <a:p>
            <a:pPr algn="just" rtl="1">
              <a:spcAft>
                <a:spcPts val="0"/>
              </a:spcAft>
            </a:pPr>
            <a:r>
              <a:rPr lang="ar-SA" sz="24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endParaRPr lang="en-US" sz="24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spcAft>
                <a:spcPts val="0"/>
              </a:spcAft>
              <a:buFont typeface="Wingdings" panose="05000000000000000000" pitchFamily="2" charset="2"/>
              <a:buChar char="§"/>
            </a:pPr>
            <a:r>
              <a:rPr lang="ar-SA" sz="2400" b="1" dirty="0">
                <a:latin typeface="Arial" panose="020B0604020202020204" pitchFamily="34" charset="0"/>
                <a:ea typeface="Times New Roman" panose="02020603050405020304" pitchFamily="18" charset="0"/>
                <a:cs typeface="Arial" panose="020B0604020202020204" pitchFamily="34" charset="0"/>
              </a:rPr>
              <a:t>يبنغى أن تخلو مقدمة الخبر من أية تفاصيل، وأن تنصب على الفكرة الأساسية. </a:t>
            </a:r>
          </a:p>
          <a:p>
            <a:pPr algn="just" rtl="1">
              <a:spcAft>
                <a:spcPts val="0"/>
              </a:spcAft>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spcAft>
                <a:spcPts val="0"/>
              </a:spcAft>
              <a:buFont typeface="Wingdings" panose="05000000000000000000" pitchFamily="2" charset="2"/>
              <a:buChar char="§"/>
            </a:pPr>
            <a:r>
              <a:rPr lang="ar-SA" sz="2400" b="1" dirty="0">
                <a:latin typeface="Arial" panose="020B0604020202020204" pitchFamily="34" charset="0"/>
                <a:ea typeface="Times New Roman" panose="02020603050405020304" pitchFamily="18" charset="0"/>
                <a:cs typeface="Arial" panose="020B0604020202020204" pitchFamily="34" charset="0"/>
              </a:rPr>
              <a:t>إذا كان من المهم أن يتضمن الخبر الإجابة على كل أو بعض الأسئلة الستة المعروفة "من ـ ماذا ـ لماذا ـ أين ـ متى ـ كيف"، فالأهم هو أن تتضمن المقدمة أهم هذه العناصر.</a:t>
            </a:r>
          </a:p>
          <a:p>
            <a:pPr algn="just" rtl="1">
              <a:spcAft>
                <a:spcPts val="0"/>
              </a:spcAft>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spcAft>
                <a:spcPts val="0"/>
              </a:spcAft>
              <a:buFont typeface="Wingdings" panose="05000000000000000000" pitchFamily="2" charset="2"/>
              <a:buChar char="§"/>
            </a:pPr>
            <a:r>
              <a:rPr lang="ar-SA" sz="2400" b="1" dirty="0">
                <a:latin typeface="Arial" panose="020B0604020202020204" pitchFamily="34" charset="0"/>
                <a:ea typeface="Times New Roman" panose="02020603050405020304" pitchFamily="18" charset="0"/>
                <a:cs typeface="Arial" panose="020B0604020202020204" pitchFamily="34" charset="0"/>
              </a:rPr>
              <a:t>يفضل عدم استعمال الجمل المجرورة، والجمل الظرفية، والاسم الموصوف فى مقدمة الخبر.</a:t>
            </a:r>
          </a:p>
          <a:p>
            <a:pPr algn="just" rtl="1">
              <a:spcAft>
                <a:spcPts val="0"/>
              </a:spcAft>
            </a:pP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spcAft>
                <a:spcPts val="0"/>
              </a:spcAft>
              <a:buFont typeface="Wingdings" panose="05000000000000000000" pitchFamily="2" charset="2"/>
              <a:buChar char="§"/>
            </a:pPr>
            <a:r>
              <a:rPr lang="ar-SA" sz="2400" b="1" dirty="0">
                <a:latin typeface="Arial" panose="020B0604020202020204" pitchFamily="34" charset="0"/>
                <a:ea typeface="Times New Roman" panose="02020603050405020304" pitchFamily="18" charset="0"/>
                <a:cs typeface="Arial" panose="020B0604020202020204" pitchFamily="34" charset="0"/>
              </a:rPr>
              <a:t>أن تبدأ مقدمة الخبر بعبارة أو "شبة جملة"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lnSpc>
                <a:spcPct val="120000"/>
              </a:lnSpc>
              <a:spcAft>
                <a:spcPts val="0"/>
              </a:spcAft>
              <a:buFont typeface="Wingdings" panose="05000000000000000000" pitchFamily="2" charset="2"/>
              <a:buChar char="§"/>
            </a:pPr>
            <a:endParaRPr lang="ar-EG"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Low" rtl="1">
              <a:lnSpc>
                <a:spcPct val="120000"/>
              </a:lnSpc>
              <a:spcAft>
                <a:spcPts val="0"/>
              </a:spcAft>
              <a:buFont typeface="Wingdings" panose="05000000000000000000" pitchFamily="2" charset="2"/>
              <a:buChar char="§"/>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93027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D3E921C-C91A-4CDC-859A-C54DAF83A2CA}"/>
              </a:ext>
            </a:extLst>
          </p:cNvPr>
          <p:cNvSpPr/>
          <p:nvPr/>
        </p:nvSpPr>
        <p:spPr>
          <a:xfrm>
            <a:off x="1241710" y="248161"/>
            <a:ext cx="10204704" cy="5746125"/>
          </a:xfrm>
          <a:prstGeom prst="rect">
            <a:avLst/>
          </a:prstGeom>
        </p:spPr>
        <p:txBody>
          <a:bodyPr wrap="square">
            <a:spAutoFit/>
          </a:bodyPr>
          <a:lstStyle/>
          <a:p>
            <a:pPr algn="just" rtl="1">
              <a:lnSpc>
                <a:spcPct val="120000"/>
              </a:lnSpc>
              <a:spcAft>
                <a:spcPts val="0"/>
              </a:spcAft>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ar-EG" sz="2400" b="1"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20000"/>
              </a:lnSpc>
              <a:spcAft>
                <a:spcPts val="0"/>
              </a:spcAft>
              <a:buFont typeface="Wingdings" panose="05000000000000000000" pitchFamily="2" charset="2"/>
              <a:buChar char="ü"/>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796701" y="422031"/>
            <a:ext cx="10527792" cy="5517664"/>
          </a:xfrm>
          <a:prstGeom prst="rect">
            <a:avLst/>
          </a:prstGeom>
        </p:spPr>
        <p:txBody>
          <a:bodyPr wrap="square">
            <a:spAutoFit/>
          </a:bodyPr>
          <a:lstStyle/>
          <a:p>
            <a:pPr lvl="0" algn="justLow" rtl="1">
              <a:lnSpc>
                <a:spcPct val="120000"/>
              </a:lnSpc>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ج</a:t>
            </a:r>
            <a:r>
              <a:rPr lang="ar-SA"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صياغة جسم الخبر</a:t>
            </a:r>
            <a:r>
              <a:rPr lang="ar-SA"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Low" rtl="1">
              <a:lnSpc>
                <a:spcPct val="120000"/>
              </a:lnSpc>
              <a:buFont typeface="Wingdings" panose="05000000000000000000" pitchFamily="2" charset="2"/>
              <a:buChar char="ü"/>
            </a:pPr>
            <a:r>
              <a:rPr lang="ar-SA" sz="24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أما صياغة جسم الخبر، فإنها تستند على إقامة العلاقات بين الأحداث المتضمنة فى القصة الخبرية والربط بينها والتعبير الواضح عنها، فهذا من أبسط وأهم متطلبات الصياغة الإخبارية الجيدة، بالإضافة إلى ذلك فإن صياغة جسم الخبر يقوم على التزام المحرر بالأسس التى تؤثر فى المعنى الذى يدركه الجمهور عندما يتعرض للقصة الخبرية.</a:t>
            </a: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Low" rtl="1">
              <a:lnSpc>
                <a:spcPct val="120000"/>
              </a:lnSpc>
            </a:pP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lnSpc>
                <a:spcPct val="120000"/>
              </a:lnSpc>
              <a:buFont typeface="Wingdings" panose="05000000000000000000" pitchFamily="2" charset="2"/>
              <a:buChar char="ü"/>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 أول هذه الأسس يتمثل فى الاستناد إلى المعلومات والحقائق المدعمة للأحداث، وإلا كان الخبر مجرد آراء وانطباعات غير مجدية، أما الأساس الثانى فيتمثل فى إثارة العواطف فى صورة فرح أو غضب، أو خوف، أو شعور بالتهديد </a:t>
            </a:r>
            <a:r>
              <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الخ، أما الأساس الثالث فيتمثل فى الأفراد (المتضمنين فى الأحداث) </a:t>
            </a:r>
            <a:endParaRPr lang="en-GB" sz="24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Low" rtl="1">
              <a:lnSpc>
                <a:spcPct val="120000"/>
              </a:lnSpc>
            </a:pPr>
            <a:r>
              <a:rPr lang="en-GB"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GB" sz="24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ar-SA" sz="24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وإبراز </a:t>
            </a: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علاقتهم بالأحداث على نحو دقيق وبدلالات رمزية</a:t>
            </a:r>
            <a:r>
              <a:rPr lang="ar-SA" sz="24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lnSpc>
                <a:spcPct val="120000"/>
              </a:lnSpc>
              <a:buFont typeface="Wingdings" panose="05000000000000000000" pitchFamily="2" charset="2"/>
              <a:buChar char="ü"/>
            </a:pPr>
            <a:endParaRPr lang="ar-EG"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lnSpc>
                <a:spcPct val="120000"/>
              </a:lnSpc>
              <a:buFont typeface="Wingdings" panose="05000000000000000000" pitchFamily="2" charset="2"/>
              <a:buChar char="ü"/>
            </a:pP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8255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464" y="331034"/>
            <a:ext cx="8911687" cy="888167"/>
          </a:xfrm>
        </p:spPr>
        <p:txBody>
          <a:bodyPr/>
          <a:lstStyle/>
          <a:p>
            <a:pPr lvl="0" algn="r">
              <a:lnSpc>
                <a:spcPct val="120000"/>
              </a:lnSpc>
              <a:spcBef>
                <a:spcPts val="0"/>
              </a:spcBef>
            </a:pPr>
            <a:r>
              <a:rPr lang="ar-EG"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صياغة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جسم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الخبر</a:t>
            </a:r>
            <a:r>
              <a:rPr lang="ar-SA" sz="32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SA" sz="32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1254369" y="1250576"/>
            <a:ext cx="9999786" cy="4771292"/>
          </a:xfrm>
        </p:spPr>
        <p:txBody>
          <a:bodyPr>
            <a:normAutofit/>
          </a:bodyPr>
          <a:lstStyle/>
          <a:p>
            <a:pPr lvl="0" algn="just">
              <a:lnSpc>
                <a:spcPct val="120000"/>
              </a:lnSpc>
              <a:buClr>
                <a:srgbClr val="A53010"/>
              </a:buClr>
            </a:pPr>
            <a:r>
              <a:rPr lang="ar-SA" sz="2800" b="1" dirty="0">
                <a:solidFill>
                  <a:prstClr val="black">
                    <a:lumMod val="75000"/>
                    <a:lumOff val="25000"/>
                  </a:prstClr>
                </a:solidFill>
                <a:latin typeface="Times New Roman"/>
                <a:ea typeface="Times New Roman"/>
                <a:cs typeface="Simplified Arabic"/>
              </a:rPr>
              <a:t>ولما كان جسم الخبر هو أساس القصة الخبرية، والمتضمن تفاصيلها فإنه الوعاء الطبيعى لإبراز دلالات هذه القصة لاحتياجات الجمهور واهتماماته، فإذا كان الخبر يتناول موضوعا يتعلق بجمهور نوعى فإن المحرر يضع فى اعتباره الاحتياجات الأكثر إلحاحا لهذا الجمهور، وإذا كان الخبر يتناول مشكلة معينة، فإن المحرر يضع فى اعتباره ضرورة الإجابة على السؤال الخاص بمتى ستحل هذه المشكلة، على سبيل المثال افرض أن هناك خبرا خاصا بوجود أماكن للحاصلين على مجموع منخفض فى الثانوية العامة، فالجمهور الأكثر اهتماما بهذا الموضوع يتمثل فى الطلاب الذين حصلوا على مثل هذا المجموع. </a:t>
            </a:r>
            <a:endParaRPr lang="en-GB" sz="2800" b="1" dirty="0">
              <a:solidFill>
                <a:prstClr val="black">
                  <a:lumMod val="75000"/>
                  <a:lumOff val="25000"/>
                </a:prstClr>
              </a:solidFill>
              <a:latin typeface="Times New Roman"/>
              <a:ea typeface="Times New Roman"/>
            </a:endParaRPr>
          </a:p>
        </p:txBody>
      </p:sp>
    </p:spTree>
    <p:extLst>
      <p:ext uri="{BB962C8B-B14F-4D97-AF65-F5344CB8AC3E}">
        <p14:creationId xmlns:p14="http://schemas.microsoft.com/office/powerpoint/2010/main" val="109237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6863"/>
            <a:ext cx="8911687" cy="633046"/>
          </a:xfrm>
        </p:spPr>
        <p:txBody>
          <a:bodyPr>
            <a:normAutofit fontScale="90000"/>
          </a:bodyPr>
          <a:lstStyle/>
          <a:p>
            <a:pPr lvl="0" algn="r">
              <a:lnSpc>
                <a:spcPct val="120000"/>
              </a:lnSpc>
              <a:spcBef>
                <a:spcPts val="0"/>
              </a:spcBef>
            </a:pPr>
            <a:r>
              <a:rPr lang="ar-SA"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الاعتبارات الفنية :</a:t>
            </a:r>
            <a:endParaRPr lang="en-US"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890954" y="1043355"/>
            <a:ext cx="11031416" cy="5146430"/>
          </a:xfrm>
        </p:spPr>
        <p:txBody>
          <a:bodyPr>
            <a:normAutofit/>
          </a:bodyPr>
          <a:lstStyle/>
          <a:p>
            <a:pPr marL="0" lvl="0" indent="0" algn="just">
              <a:spcBef>
                <a:spcPts val="0"/>
              </a:spcBef>
              <a:buClrTx/>
              <a:buNone/>
            </a:pPr>
            <a:r>
              <a:rPr lang="ar-SA" sz="2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إ</a:t>
            </a:r>
            <a:r>
              <a:rPr lang="ar-SA" sz="2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لى </a:t>
            </a: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جانب القواعد السابقة، هناك عدد آخر من القواعد المتعلقة ببعض الاعتبارات الخاصة بالخدمة الإخبارية لاستيفاء شروطها والجوانب الحرفية والفنية فيها وهى :</a:t>
            </a:r>
          </a:p>
          <a:p>
            <a:pPr marL="285750" lvl="0" indent="-285750" algn="just">
              <a:spcBef>
                <a:spcPts val="0"/>
              </a:spcBef>
              <a:buClrTx/>
              <a:buFont typeface="Wingdings" panose="05000000000000000000" pitchFamily="2" charset="2"/>
              <a:buChar char="q"/>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يجب على المحرر بعد كتابة الخبر أن يعيد قراءته بصوت عال، فإذا أحس بأن هناك صعوبات فى الإلقاء أو النطق أو الإيقاع الصوتى أو تعقيدات فى تركيب الجملة، يكون عليه أن يعيد صياغة الخبر مرة أخرى. </a:t>
            </a:r>
          </a:p>
          <a:p>
            <a:pPr marL="0" lvl="0" indent="0" algn="just">
              <a:spcBef>
                <a:spcPts val="0"/>
              </a:spcBef>
              <a:buClrTx/>
              <a:buNone/>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spcBef>
                <a:spcPts val="0"/>
              </a:spcBef>
              <a:buClrTx/>
              <a:buFont typeface="Wingdings" panose="05000000000000000000" pitchFamily="2" charset="2"/>
              <a:buChar char="q"/>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فى حالة "تضارب" الأخبار أو اختلاف المعلومات حول واقعة أو حادث، ينبغى توضيح ذلك بالإشارة إلى أن هناك "تضارب" فى الأخبار وفقا لما جاء من المصادر المختلفة .</a:t>
            </a:r>
          </a:p>
          <a:p>
            <a:pPr marL="0" lvl="0" indent="0" algn="just">
              <a:spcBef>
                <a:spcPts val="0"/>
              </a:spcBef>
              <a:buClrTx/>
              <a:buNone/>
            </a:pPr>
            <a:endPar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spcBef>
                <a:spcPts val="0"/>
              </a:spcBef>
              <a:buClrTx/>
              <a:buFont typeface="Wingdings" panose="05000000000000000000" pitchFamily="2" charset="2"/>
              <a:buChar char="q"/>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بالنسبة للخبر الذى يتقرر إذاعته فى احدى النشرات، ويكون قد سبق إذاعته ضمن نشرة سابقة، ينبغى أن تعاد صياغته مرة أخرى مع المحافظة على مضمونة، ووضع المعلومات الجديدة فى (صدر الخبر) </a:t>
            </a:r>
          </a:p>
        </p:txBody>
      </p:sp>
    </p:spTree>
    <p:extLst>
      <p:ext uri="{BB962C8B-B14F-4D97-AF65-F5344CB8AC3E}">
        <p14:creationId xmlns:p14="http://schemas.microsoft.com/office/powerpoint/2010/main" val="88759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30" y="307587"/>
            <a:ext cx="8911687" cy="747490"/>
          </a:xfrm>
        </p:spPr>
        <p:txBody>
          <a:bodyPr>
            <a:normAutofit fontScale="90000"/>
          </a:bodyPr>
          <a:lstStyle/>
          <a:p>
            <a:pPr algn="r"/>
            <a:r>
              <a:rPr lang="ar-EG" b="1" dirty="0">
                <a:solidFill>
                  <a:srgbClr val="FF0000"/>
                </a:solidFill>
                <a:latin typeface="Arial" panose="020B0604020202020204" pitchFamily="34" charset="0"/>
                <a:ea typeface="Times New Roman" panose="02020603050405020304" pitchFamily="18" charset="0"/>
                <a:cs typeface="Arial" panose="020B0604020202020204" pitchFamily="34" charset="0"/>
              </a:rPr>
              <a:t>تابع : </a:t>
            </a:r>
            <a:r>
              <a:rPr lang="ar-SA"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الاعتبارات الفنية :</a:t>
            </a:r>
            <a:r>
              <a:rPr lang="en-US" dirty="0">
                <a:latin typeface="Arial" panose="020B0604020202020204" pitchFamily="34" charset="0"/>
                <a:ea typeface="Times New Roman" panose="02020603050405020304" pitchFamily="18" charset="0"/>
                <a:cs typeface="Arial" panose="020B0604020202020204" pitchFamily="34" charset="0"/>
              </a:rPr>
              <a:t/>
            </a:r>
            <a:br>
              <a:rPr lang="en-US" dirty="0">
                <a:latin typeface="Arial" panose="020B0604020202020204" pitchFamily="34" charset="0"/>
                <a:ea typeface="Times New Roman" panose="02020603050405020304" pitchFamily="18" charset="0"/>
                <a:cs typeface="Arial" panose="020B0604020202020204" pitchFamily="34" charset="0"/>
              </a:rPr>
            </a:br>
            <a:endParaRPr lang="en-GB" dirty="0"/>
          </a:p>
        </p:txBody>
      </p:sp>
      <p:sp>
        <p:nvSpPr>
          <p:cNvPr id="3" name="Content Placeholder 2"/>
          <p:cNvSpPr>
            <a:spLocks noGrp="1"/>
          </p:cNvSpPr>
          <p:nvPr>
            <p:ph idx="1"/>
          </p:nvPr>
        </p:nvSpPr>
        <p:spPr>
          <a:xfrm>
            <a:off x="887505" y="1008188"/>
            <a:ext cx="10932459" cy="5392612"/>
          </a:xfrm>
        </p:spPr>
        <p:txBody>
          <a:bodyPr>
            <a:noAutofit/>
          </a:bodyPr>
          <a:lstStyle/>
          <a:p>
            <a:pPr marL="285750" indent="-285750" algn="just">
              <a:lnSpc>
                <a:spcPct val="150000"/>
              </a:lnSpc>
              <a:buFont typeface="Wingdings" panose="05000000000000000000" pitchFamily="2" charset="2"/>
              <a:buChar char="q"/>
            </a:pPr>
            <a:r>
              <a:rPr lang="ar-SA" sz="2600" dirty="0">
                <a:latin typeface="Arial" panose="020B0604020202020204" pitchFamily="34" charset="0"/>
                <a:ea typeface="Times New Roman" panose="02020603050405020304" pitchFamily="18" charset="0"/>
                <a:cs typeface="Arial" panose="020B0604020202020204" pitchFamily="34" charset="0"/>
              </a:rPr>
              <a:t> </a:t>
            </a:r>
            <a:r>
              <a:rPr lang="ar-SA" sz="3000" b="1" dirty="0">
                <a:latin typeface="Arial" panose="020B0604020202020204" pitchFamily="34" charset="0"/>
                <a:ea typeface="Times New Roman" panose="02020603050405020304" pitchFamily="18" charset="0"/>
                <a:cs typeface="Arial" panose="020B0604020202020204" pitchFamily="34" charset="0"/>
              </a:rPr>
              <a:t>ينبغى أن يتضمن موجز الأنباء الأخير، كل الأخبار التى وردت فى النشرات المسائية الأخيرة، بعد أن تتم صياغتها بطريقة مختصرة شديدة الإيجاز (طريقة البرقيات) </a:t>
            </a:r>
            <a:r>
              <a:rPr lang="ar-SA" sz="3000" b="1" dirty="0" smtClean="0">
                <a:latin typeface="Arial" panose="020B0604020202020204" pitchFamily="34" charset="0"/>
                <a:ea typeface="Times New Roman" panose="02020603050405020304" pitchFamily="18" charset="0"/>
                <a:cs typeface="Arial" panose="020B0604020202020204" pitchFamily="34" charset="0"/>
              </a:rPr>
              <a:t>.</a:t>
            </a:r>
            <a:endParaRPr lang="en-US" sz="30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ar-SA" sz="30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وفيما يتعلق بموجز النشرات فى الراديو - حيث جرت العادة أن تسبق هذه النشرات بعناوين فى مقدمتهاـ فلابد من الحرص على أن يكون هذا الموجز للأخبار الهامة فقط وليس لكل الأخبار الواردة فى النشرة وأن تصاغ بأقل مجموعة ممكنة من الكلمات مركزه على أبرز وأهم ما يحمله الخبر حتى تثير فى المستمع فضولا لتضمن به متابعته للنشرة كلها. </a:t>
            </a:r>
            <a:endParaRPr lang="ar-EG" sz="30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endParaRPr lang="en-GB" sz="2600" dirty="0"/>
          </a:p>
        </p:txBody>
      </p:sp>
    </p:spTree>
    <p:extLst>
      <p:ext uri="{BB962C8B-B14F-4D97-AF65-F5344CB8AC3E}">
        <p14:creationId xmlns:p14="http://schemas.microsoft.com/office/powerpoint/2010/main" val="184087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F21D5F0-BDEA-4759-9389-D7744C890316}"/>
              </a:ext>
            </a:extLst>
          </p:cNvPr>
          <p:cNvPicPr>
            <a:picLocks noChangeAspect="1"/>
          </p:cNvPicPr>
          <p:nvPr/>
        </p:nvPicPr>
        <p:blipFill>
          <a:blip r:embed="rId2"/>
          <a:stretch>
            <a:fillRect/>
          </a:stretch>
        </p:blipFill>
        <p:spPr>
          <a:xfrm>
            <a:off x="0" y="4053605"/>
            <a:ext cx="1593402" cy="1195051"/>
          </a:xfrm>
          <a:prstGeom prst="rect">
            <a:avLst/>
          </a:prstGeom>
        </p:spPr>
      </p:pic>
      <p:sp>
        <p:nvSpPr>
          <p:cNvPr id="2" name="Rectangle 1">
            <a:extLst>
              <a:ext uri="{FF2B5EF4-FFF2-40B4-BE49-F238E27FC236}">
                <a16:creationId xmlns="" xmlns:a16="http://schemas.microsoft.com/office/drawing/2014/main" id="{0EADBC6C-1066-4E0D-9BDE-6414C0131484}"/>
              </a:ext>
            </a:extLst>
          </p:cNvPr>
          <p:cNvSpPr/>
          <p:nvPr/>
        </p:nvSpPr>
        <p:spPr>
          <a:xfrm>
            <a:off x="1475509" y="383408"/>
            <a:ext cx="10335066" cy="6001643"/>
          </a:xfrm>
          <a:prstGeom prst="rect">
            <a:avLst/>
          </a:prstGeom>
        </p:spPr>
        <p:txBody>
          <a:bodyPr wrap="square">
            <a:spAutoFit/>
          </a:bodyPr>
          <a:lstStyle/>
          <a:p>
            <a:pPr algn="justLow" rtl="1">
              <a:lnSpc>
                <a:spcPct val="120000"/>
              </a:lnSpc>
              <a:spcAft>
                <a:spcPts val="0"/>
              </a:spcAft>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ترتيب أخبار النشرة :</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النظرية الأساسية فى ترتيب الأخبار داخل النشرة هى أن تكون النشرة عرضا برنامجيا مثلها مثل أى برنامج ، وليست مجرد خليط من الأخبار لا يربط بينها رابط، وإنما بناء عضوى له كيان مكتمل يستهدف شد انتباه الناس ومتابعتهم للنشرة مع توفير قدر من الراحة لهم أثناء المتابعة .</a:t>
            </a:r>
          </a:p>
          <a:p>
            <a:pPr algn="justLow" rtl="1">
              <a:lnSpc>
                <a:spcPct val="120000"/>
              </a:lnSpc>
              <a:spcAft>
                <a:spcPts val="0"/>
              </a:spcAft>
            </a:pPr>
            <a:endParaRPr lang="en-US" sz="20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pPr>
            <a:r>
              <a:rPr lang="ar-SA"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بداية النشرة :</a:t>
            </a:r>
            <a:endParaRPr lang="en-US" sz="32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   ويشترط فيها أن تكون جذابة إلى أبعد حد ممكن، حتى تستأـثر باهتمام المشاهدين، ويتأتى ذلك بتقديم أهم خبر فى النشرة فى البداية، غير أن نظرة أخرى تحكم هذه العملية جرى عليها العمل فى الإذاعات العربية بصفة خاصة، حيث ترد الاعتبارات الدبلوماسية والرسائل المتبادلة بين الرؤساء فى مقدمة الأخبار الهامة فى النشرة، وقد كان التليفزيون فى مصر معتادا على أن يقدم أخبار الرئاسة وأخبار الرئيس فى بداية نشراته- رغم أن هذا الأسلوب فى عرض الأخبار يجب أن يخضع لأهمية الحدث ومضمونه وقيمه الإخبارية والتي سبق تناولها في الفصل الثاني من الكتاب . </a:t>
            </a:r>
          </a:p>
          <a:p>
            <a:pPr algn="just" rtl="1">
              <a:lnSpc>
                <a:spcPct val="120000"/>
              </a:lnSpc>
              <a:spcAft>
                <a:spcPts val="0"/>
              </a:spcAft>
            </a:pPr>
            <a:endParaRPr lang="en-US" sz="20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7650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TotalTime>
  <Words>1432</Words>
  <Application>Microsoft Office PowerPoint</Application>
  <PresentationFormat>Custom</PresentationFormat>
  <Paragraphs>112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PowerPoint Presentation</vt:lpstr>
      <vt:lpstr>PowerPoint Presentation</vt:lpstr>
      <vt:lpstr>PowerPoint Presentation</vt:lpstr>
      <vt:lpstr>PowerPoint Presentation</vt:lpstr>
      <vt:lpstr>PowerPoint Presentation</vt:lpstr>
      <vt:lpstr>تابع: صياغة جسم الخبر :</vt:lpstr>
      <vt:lpstr>الاعتبارات الفنية :</vt:lpstr>
      <vt:lpstr>تابع : الاعتبارات الفنية : </vt:lpstr>
      <vt:lpstr>PowerPoint Presentation</vt:lpstr>
      <vt:lpstr>تابع ترتيب أخبار النشرة</vt:lpstr>
      <vt:lpstr>PowerPoint Presentation</vt:lpstr>
      <vt:lpstr>PowerPoint Presentation</vt:lpstr>
      <vt:lpstr>PowerPoint Presentation</vt:lpstr>
      <vt:lpstr>PowerPoint Presentation</vt:lpstr>
      <vt:lpstr>PowerPoint Presentation</vt:lpstr>
      <vt:lpstr>تابع:مقومات نجاح النشرة الإخبارية: </vt:lpstr>
      <vt:lpstr>وهناك أربعة أنواع رئيسة من التسجيلات التى تتضمنها النشرة الإخبارية وهى: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98</cp:revision>
  <dcterms:created xsi:type="dcterms:W3CDTF">2020-03-16T06:37:39Z</dcterms:created>
  <dcterms:modified xsi:type="dcterms:W3CDTF">2020-03-20T14:53:31Z</dcterms:modified>
</cp:coreProperties>
</file>